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rial" panose="020B0604020202020204" pitchFamily="34" charset="0"/>
      <p:regular r:id="rId11"/>
    </p:embeddedFont>
    <p:embeddedFont>
      <p:font typeface="Arial Bold" panose="020B0802020202020204" pitchFamily="34" charset="77"/>
      <p:regular r:id="rId12"/>
      <p:bold r:id="rId13"/>
    </p:embeddedFont>
    <p:embeddedFont>
      <p:font typeface="Arial Nova" panose="020B0504020202020204" pitchFamily="34" charset="0"/>
      <p:regular r:id="rId14"/>
      <p:bold r:id="rId15"/>
      <p:italic r:id="rId16"/>
      <p:boldItalic r:id="rId17"/>
    </p:embeddedFont>
    <p:embeddedFont>
      <p:font typeface="Arial Nova Bold" panose="020B0804020202020204" pitchFamily="34" charset="0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42" autoAdjust="0"/>
    <p:restoredTop sz="94617" autoAdjust="0"/>
  </p:normalViewPr>
  <p:slideViewPr>
    <p:cSldViewPr>
      <p:cViewPr varScale="1">
        <p:scale>
          <a:sx n="130" d="100"/>
          <a:sy n="130" d="100"/>
        </p:scale>
        <p:origin x="1688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6.png"/><Relationship Id="rId18" Type="http://schemas.openxmlformats.org/officeDocument/2006/relationships/image" Target="../media/image1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5.png"/><Relationship Id="rId17" Type="http://schemas.openxmlformats.org/officeDocument/2006/relationships/image" Target="../media/image12.png"/><Relationship Id="rId2" Type="http://schemas.openxmlformats.org/officeDocument/2006/relationships/image" Target="../media/image27.png"/><Relationship Id="rId16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4.png"/><Relationship Id="rId5" Type="http://schemas.openxmlformats.org/officeDocument/2006/relationships/image" Target="../media/image30.png"/><Relationship Id="rId15" Type="http://schemas.openxmlformats.org/officeDocument/2006/relationships/image" Target="../media/image10.png"/><Relationship Id="rId10" Type="http://schemas.openxmlformats.org/officeDocument/2006/relationships/image" Target="../media/image9.svg"/><Relationship Id="rId19" Type="http://schemas.openxmlformats.org/officeDocument/2006/relationships/image" Target="../media/image25.png"/><Relationship Id="rId4" Type="http://schemas.openxmlformats.org/officeDocument/2006/relationships/image" Target="../media/image29.svg"/><Relationship Id="rId9" Type="http://schemas.openxmlformats.org/officeDocument/2006/relationships/image" Target="../media/image8.png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9.sv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3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38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9.sv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9.sv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openxmlformats.org/officeDocument/2006/relationships/image" Target="../media/image13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5.png"/><Relationship Id="rId17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4.png"/><Relationship Id="rId5" Type="http://schemas.openxmlformats.org/officeDocument/2006/relationships/image" Target="../media/image41.png"/><Relationship Id="rId15" Type="http://schemas.openxmlformats.org/officeDocument/2006/relationships/image" Target="../media/image10.png"/><Relationship Id="rId10" Type="http://schemas.openxmlformats.org/officeDocument/2006/relationships/image" Target="../media/image9.svg"/><Relationship Id="rId4" Type="http://schemas.openxmlformats.org/officeDocument/2006/relationships/image" Target="../media/image40.svg"/><Relationship Id="rId9" Type="http://schemas.openxmlformats.org/officeDocument/2006/relationships/image" Target="../media/image8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7000" r="-1699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11472003"/>
            <a:chOff x="0" y="0"/>
            <a:chExt cx="6600410" cy="414041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0410" cy="4140415"/>
            </a:xfrm>
            <a:custGeom>
              <a:avLst/>
              <a:gdLst/>
              <a:ahLst/>
              <a:cxnLst/>
              <a:rect l="l" t="t" r="r" b="b"/>
              <a:pathLst>
                <a:path w="6600410" h="4140415">
                  <a:moveTo>
                    <a:pt x="0" y="0"/>
                  </a:moveTo>
                  <a:lnTo>
                    <a:pt x="6600410" y="0"/>
                  </a:lnTo>
                  <a:lnTo>
                    <a:pt x="6600410" y="4140415"/>
                  </a:lnTo>
                  <a:lnTo>
                    <a:pt x="0" y="4140415"/>
                  </a:lnTo>
                  <a:close/>
                </a:path>
              </a:pathLst>
            </a:custGeom>
            <a:blipFill>
              <a:blip r:embed="rId3">
                <a:alphaModFix amt="7999"/>
              </a:blip>
              <a:stretch>
                <a:fillRect l="-5759" r="-5759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8308957" y="285212"/>
            <a:ext cx="7657632" cy="765763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6E1B3">
                    <a:alpha val="20000"/>
                  </a:srgbClr>
                </a:gs>
                <a:gs pos="50000">
                  <a:srgbClr val="201E21">
                    <a:alpha val="0"/>
                  </a:srgbClr>
                </a:gs>
                <a:gs pos="100000">
                  <a:srgbClr val="201E21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176534" tIns="176534" rIns="176534" bIns="176534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2321411" y="2344156"/>
            <a:ext cx="7657632" cy="765763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7401B8">
                    <a:alpha val="20000"/>
                  </a:srgbClr>
                </a:gs>
                <a:gs pos="50000">
                  <a:srgbClr val="FAF9F5">
                    <a:alpha val="0"/>
                  </a:srgbClr>
                </a:gs>
                <a:gs pos="100000">
                  <a:srgbClr val="FAF9F5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176534" tIns="176534" rIns="176534" bIns="176534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>
            <a:off x="1028700" y="2571487"/>
            <a:ext cx="16230600" cy="0"/>
          </a:xfrm>
          <a:prstGeom prst="line">
            <a:avLst/>
          </a:prstGeom>
          <a:ln w="9525" cap="flat">
            <a:solidFill>
              <a:srgbClr val="77767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1028700" y="1237959"/>
            <a:ext cx="16230600" cy="0"/>
          </a:xfrm>
          <a:prstGeom prst="line">
            <a:avLst/>
          </a:prstGeom>
          <a:ln w="9525" cap="flat">
            <a:solidFill>
              <a:srgbClr val="77767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1028700" y="8498282"/>
            <a:ext cx="16230600" cy="0"/>
          </a:xfrm>
          <a:prstGeom prst="line">
            <a:avLst/>
          </a:prstGeom>
          <a:ln w="9525" cap="flat">
            <a:solidFill>
              <a:srgbClr val="77767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Freeform 14"/>
          <p:cNvSpPr/>
          <p:nvPr/>
        </p:nvSpPr>
        <p:spPr>
          <a:xfrm>
            <a:off x="16658726" y="6717947"/>
            <a:ext cx="600574" cy="600574"/>
          </a:xfrm>
          <a:custGeom>
            <a:avLst/>
            <a:gdLst/>
            <a:ahLst/>
            <a:cxnLst/>
            <a:rect l="l" t="t" r="r" b="b"/>
            <a:pathLst>
              <a:path w="600574" h="600574">
                <a:moveTo>
                  <a:pt x="0" y="0"/>
                </a:moveTo>
                <a:lnTo>
                  <a:pt x="600574" y="0"/>
                </a:lnTo>
                <a:lnTo>
                  <a:pt x="600574" y="600574"/>
                </a:lnTo>
                <a:lnTo>
                  <a:pt x="0" y="6005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3453390"/>
            <a:ext cx="12919746" cy="3165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94"/>
              </a:lnSpc>
            </a:pPr>
            <a:r>
              <a:rPr lang="en-US" sz="11394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ARAGÓN DEFENCE HUB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7275" y="6892196"/>
            <a:ext cx="14355238" cy="60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99"/>
              </a:lnSpc>
            </a:pPr>
            <a:r>
              <a:rPr lang="en-US" sz="399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Innovación y estrategia para liderar la defensa del futuro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749230" y="8694630"/>
            <a:ext cx="4510070" cy="35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  <a:spcBef>
                <a:spcPct val="0"/>
              </a:spcBef>
            </a:pPr>
            <a:r>
              <a:rPr lang="en-US" sz="1876" b="1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2025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8694630"/>
            <a:ext cx="4510070" cy="35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26"/>
              </a:lnSpc>
              <a:spcBef>
                <a:spcPct val="0"/>
              </a:spcBef>
            </a:pPr>
            <a:r>
              <a:rPr lang="en-US" sz="1876" b="1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HUB DE DEFENSA DE ARAGÓN</a:t>
            </a:r>
          </a:p>
        </p:txBody>
      </p:sp>
      <p:sp>
        <p:nvSpPr>
          <p:cNvPr id="19" name="Freeform 19"/>
          <p:cNvSpPr/>
          <p:nvPr/>
        </p:nvSpPr>
        <p:spPr>
          <a:xfrm>
            <a:off x="4122667" y="1705457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2"/>
                </a:lnTo>
                <a:lnTo>
                  <a:pt x="0" y="3985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9966590" y="1612152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6" y="0"/>
                </a:lnTo>
                <a:lnTo>
                  <a:pt x="1322356" y="585142"/>
                </a:lnTo>
                <a:lnTo>
                  <a:pt x="0" y="5851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" name="Freeform 21"/>
          <p:cNvSpPr/>
          <p:nvPr/>
        </p:nvSpPr>
        <p:spPr>
          <a:xfrm>
            <a:off x="12746662" y="1615270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5000" y="0"/>
                </a:lnTo>
                <a:lnTo>
                  <a:pt x="1875000" y="578906"/>
                </a:lnTo>
                <a:lnTo>
                  <a:pt x="0" y="5789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2"/>
          <p:cNvSpPr/>
          <p:nvPr/>
        </p:nvSpPr>
        <p:spPr>
          <a:xfrm>
            <a:off x="7258415" y="1499105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6"/>
                </a:lnTo>
                <a:lnTo>
                  <a:pt x="0" y="8112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1028700" y="1722917"/>
            <a:ext cx="1636252" cy="363611"/>
          </a:xfrm>
          <a:custGeom>
            <a:avLst/>
            <a:gdLst/>
            <a:ahLst/>
            <a:cxnLst/>
            <a:rect l="l" t="t" r="r" b="b"/>
            <a:pathLst>
              <a:path w="1636252" h="363611">
                <a:moveTo>
                  <a:pt x="0" y="0"/>
                </a:moveTo>
                <a:lnTo>
                  <a:pt x="1636252" y="0"/>
                </a:lnTo>
                <a:lnTo>
                  <a:pt x="1636252" y="363612"/>
                </a:lnTo>
                <a:lnTo>
                  <a:pt x="0" y="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4" name="Group 24"/>
          <p:cNvGrpSpPr/>
          <p:nvPr/>
        </p:nvGrpSpPr>
        <p:grpSpPr>
          <a:xfrm>
            <a:off x="16079378" y="1593798"/>
            <a:ext cx="1179922" cy="621851"/>
            <a:chOff x="0" y="0"/>
            <a:chExt cx="1573229" cy="82913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Freeform 26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0969" y="4665144"/>
            <a:ext cx="8548021" cy="0"/>
          </a:xfrm>
          <a:prstGeom prst="line">
            <a:avLst/>
          </a:prstGeom>
          <a:ln w="9525" cap="flat">
            <a:solidFill>
              <a:srgbClr val="A3A1A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4530962" y="514631"/>
            <a:ext cx="3171721" cy="414740"/>
            <a:chOff x="0" y="-15793"/>
            <a:chExt cx="835350" cy="1092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35350" cy="80657"/>
            </a:xfrm>
            <a:custGeom>
              <a:avLst/>
              <a:gdLst/>
              <a:ahLst/>
              <a:cxnLst/>
              <a:rect l="l" t="t" r="r" b="b"/>
              <a:pathLst>
                <a:path w="835350" h="80657">
                  <a:moveTo>
                    <a:pt x="40328" y="0"/>
                  </a:moveTo>
                  <a:lnTo>
                    <a:pt x="795022" y="0"/>
                  </a:lnTo>
                  <a:cubicBezTo>
                    <a:pt x="805718" y="0"/>
                    <a:pt x="815975" y="4249"/>
                    <a:pt x="823539" y="11812"/>
                  </a:cubicBezTo>
                  <a:cubicBezTo>
                    <a:pt x="831102" y="19375"/>
                    <a:pt x="835350" y="29633"/>
                    <a:pt x="835350" y="40328"/>
                  </a:cubicBezTo>
                  <a:lnTo>
                    <a:pt x="835350" y="40328"/>
                  </a:lnTo>
                  <a:cubicBezTo>
                    <a:pt x="835350" y="62601"/>
                    <a:pt x="817295" y="80657"/>
                    <a:pt x="795022" y="80657"/>
                  </a:cubicBezTo>
                  <a:lnTo>
                    <a:pt x="40328" y="80657"/>
                  </a:lnTo>
                  <a:cubicBezTo>
                    <a:pt x="29633" y="80657"/>
                    <a:pt x="19375" y="76408"/>
                    <a:pt x="11812" y="68845"/>
                  </a:cubicBezTo>
                  <a:cubicBezTo>
                    <a:pt x="4249" y="61282"/>
                    <a:pt x="0" y="51024"/>
                    <a:pt x="0" y="40328"/>
                  </a:cubicBezTo>
                  <a:lnTo>
                    <a:pt x="0" y="40328"/>
                  </a:lnTo>
                  <a:cubicBezTo>
                    <a:pt x="0" y="29633"/>
                    <a:pt x="4249" y="19375"/>
                    <a:pt x="11812" y="11812"/>
                  </a:cubicBezTo>
                  <a:cubicBezTo>
                    <a:pt x="19375" y="4249"/>
                    <a:pt x="29633" y="0"/>
                    <a:pt x="403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050817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15793"/>
              <a:ext cx="835350" cy="109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</a:pPr>
              <a:r>
                <a:rPr lang="en-US" sz="1200" b="1" dirty="0">
                  <a:solidFill>
                    <a:srgbClr val="46E1B3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INTRODUCCIÓN</a:t>
              </a:r>
              <a:r>
                <a:rPr lang="en-US" sz="1200" dirty="0">
                  <a:solidFill>
                    <a:srgbClr val="161517"/>
                  </a:solidFill>
                  <a:latin typeface="Arial Nova"/>
                  <a:ea typeface="Arial Nova"/>
                  <a:cs typeface="Arial Nova"/>
                  <a:sym typeface="Arial Nova"/>
                </a:rPr>
                <a:t>: CONTEXTO GENERAL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626851" y="655326"/>
            <a:ext cx="133350" cy="13335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485283" y="1925864"/>
            <a:ext cx="7378010" cy="8828112"/>
            <a:chOff x="0" y="0"/>
            <a:chExt cx="1020507" cy="122108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0507" cy="1221081"/>
            </a:xfrm>
            <a:custGeom>
              <a:avLst/>
              <a:gdLst/>
              <a:ahLst/>
              <a:cxnLst/>
              <a:rect l="l" t="t" r="r" b="b"/>
              <a:pathLst>
                <a:path w="1020507" h="1221081">
                  <a:moveTo>
                    <a:pt x="52466" y="0"/>
                  </a:moveTo>
                  <a:lnTo>
                    <a:pt x="968041" y="0"/>
                  </a:lnTo>
                  <a:cubicBezTo>
                    <a:pt x="997017" y="0"/>
                    <a:pt x="1020507" y="23490"/>
                    <a:pt x="1020507" y="52466"/>
                  </a:cubicBezTo>
                  <a:lnTo>
                    <a:pt x="1020507" y="1168615"/>
                  </a:lnTo>
                  <a:cubicBezTo>
                    <a:pt x="1020507" y="1182530"/>
                    <a:pt x="1014980" y="1195875"/>
                    <a:pt x="1005140" y="1205714"/>
                  </a:cubicBezTo>
                  <a:cubicBezTo>
                    <a:pt x="995301" y="1215554"/>
                    <a:pt x="981956" y="1221081"/>
                    <a:pt x="968041" y="1221081"/>
                  </a:cubicBezTo>
                  <a:lnTo>
                    <a:pt x="52466" y="1221081"/>
                  </a:lnTo>
                  <a:cubicBezTo>
                    <a:pt x="38551" y="1221081"/>
                    <a:pt x="25206" y="1215554"/>
                    <a:pt x="15367" y="1205714"/>
                  </a:cubicBezTo>
                  <a:cubicBezTo>
                    <a:pt x="5528" y="1195875"/>
                    <a:pt x="0" y="1182530"/>
                    <a:pt x="0" y="1168615"/>
                  </a:cubicBezTo>
                  <a:lnTo>
                    <a:pt x="0" y="52466"/>
                  </a:lnTo>
                  <a:cubicBezTo>
                    <a:pt x="0" y="38551"/>
                    <a:pt x="5528" y="25206"/>
                    <a:pt x="15367" y="15367"/>
                  </a:cubicBezTo>
                  <a:cubicBezTo>
                    <a:pt x="25206" y="5528"/>
                    <a:pt x="38551" y="0"/>
                    <a:pt x="52466" y="0"/>
                  </a:cubicBezTo>
                  <a:close/>
                </a:path>
              </a:pathLst>
            </a:custGeom>
            <a:blipFill>
              <a:blip r:embed="rId2"/>
              <a:stretch>
                <a:fillRect l="-24270" t="-2390" r="-93533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7940969" y="1892531"/>
            <a:ext cx="9145120" cy="2600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00"/>
              </a:lnSpc>
            </a:pPr>
            <a:r>
              <a:rPr lang="en-US" sz="6400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Aragón: Posición</a:t>
            </a:r>
            <a:r>
              <a:rPr lang="en-US" sz="6400">
                <a:solidFill>
                  <a:srgbClr val="16151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400">
                <a:solidFill>
                  <a:srgbClr val="46E1B3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  <a:r>
              <a:rPr lang="en-US" sz="6400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 y ecosistema industrial </a:t>
            </a:r>
            <a:r>
              <a:rPr lang="en-US" sz="6400">
                <a:solidFill>
                  <a:srgbClr val="46E1B3"/>
                </a:solidFill>
                <a:latin typeface="Arial"/>
                <a:ea typeface="Arial"/>
                <a:cs typeface="Arial"/>
                <a:sym typeface="Arial"/>
              </a:rPr>
              <a:t>consolidado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940969" y="4929039"/>
            <a:ext cx="4034949" cy="3097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32"/>
              </a:lnSpc>
            </a:pPr>
            <a:r>
              <a:rPr lang="en-US" sz="1332" spc="11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El Hub de Defensa de Aragón surge como una iniciativa estratégica del Gobierno de Aragón en colaboración con el Ministerio de Defensa, destinada a posicionar a la región como un </a:t>
            </a:r>
            <a:r>
              <a:rPr lang="en-US" sz="1332" b="1" spc="11">
                <a:solidFill>
                  <a:srgbClr val="080B1B"/>
                </a:solidFill>
                <a:latin typeface="Arial Bold"/>
                <a:ea typeface="Arial Bold"/>
                <a:cs typeface="Arial Bold"/>
                <a:sym typeface="Arial Bold"/>
              </a:rPr>
              <a:t>referente nacional e internacional en innovación, industria y logística en el sector de la defensa.</a:t>
            </a:r>
          </a:p>
          <a:p>
            <a:pPr algn="l">
              <a:lnSpc>
                <a:spcPts val="1732"/>
              </a:lnSpc>
            </a:pPr>
            <a:endParaRPr lang="en-US" sz="1332" b="1" spc="11">
              <a:solidFill>
                <a:srgbClr val="080B1B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1732"/>
              </a:lnSpc>
            </a:pPr>
            <a:r>
              <a:rPr lang="en-US" sz="1332" spc="11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Aragón, con su ubicación geoestratégica, unas infraestructuras de alta calidad y un sólido ecosistema industrial y tecnológico, reúne las condiciones necesarias para consolidar un centro de excelencia que impulse la colaboración público-privada, la generación de empleo y el desarrollo sostenible.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54041" y="4909989"/>
            <a:ext cx="4034949" cy="3125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2"/>
              </a:lnSpc>
            </a:pPr>
            <a:r>
              <a:rPr lang="en-US" sz="2132" spc="19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La creación de este hub busca aprovechar el potencial de Aragón para atraer inversiones, fomentar la investigación y el desarrollo (I+D) en tecnologías avanzadas y reforzar la soberanía industrial y tecnológica de España en el ámbito de la defensa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11949" y="600876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80B1B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sp>
        <p:nvSpPr>
          <p:cNvPr id="15" name="Freeform 15"/>
          <p:cNvSpPr/>
          <p:nvPr/>
        </p:nvSpPr>
        <p:spPr>
          <a:xfrm>
            <a:off x="3997871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10111411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6" y="0"/>
                </a:lnTo>
                <a:lnTo>
                  <a:pt x="1322356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>
            <a:off x="1302629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5000" y="0"/>
                </a:lnTo>
                <a:lnTo>
                  <a:pt x="1875000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18"/>
          <p:cNvSpPr/>
          <p:nvPr/>
        </p:nvSpPr>
        <p:spPr>
          <a:xfrm>
            <a:off x="7268427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9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199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19999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4996856"/>
            <a:ext cx="16230600" cy="0"/>
          </a:xfrm>
          <a:prstGeom prst="line">
            <a:avLst/>
          </a:prstGeom>
          <a:ln w="9525" cap="flat">
            <a:solidFill>
              <a:srgbClr val="A3A1A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 flipV="1">
            <a:off x="1028700" y="5351209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flipV="1">
            <a:off x="1028700" y="7575536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flipV="1">
            <a:off x="6816578" y="5351209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flipV="1">
            <a:off x="6816578" y="7575536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flipV="1">
            <a:off x="12561555" y="5351209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 flipV="1">
            <a:off x="12561555" y="7575536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" name="Group 9"/>
          <p:cNvGrpSpPr/>
          <p:nvPr/>
        </p:nvGrpSpPr>
        <p:grpSpPr>
          <a:xfrm>
            <a:off x="7870742" y="-812404"/>
            <a:ext cx="16547508" cy="5088493"/>
            <a:chOff x="0" y="0"/>
            <a:chExt cx="2288808" cy="7038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88808" cy="703827"/>
            </a:xfrm>
            <a:custGeom>
              <a:avLst/>
              <a:gdLst/>
              <a:ahLst/>
              <a:cxnLst/>
              <a:rect l="l" t="t" r="r" b="b"/>
              <a:pathLst>
                <a:path w="2288808" h="703827">
                  <a:moveTo>
                    <a:pt x="23393" y="0"/>
                  </a:moveTo>
                  <a:lnTo>
                    <a:pt x="2265415" y="0"/>
                  </a:lnTo>
                  <a:cubicBezTo>
                    <a:pt x="2271619" y="0"/>
                    <a:pt x="2277570" y="2465"/>
                    <a:pt x="2281957" y="6852"/>
                  </a:cubicBezTo>
                  <a:cubicBezTo>
                    <a:pt x="2286344" y="11239"/>
                    <a:pt x="2288808" y="17189"/>
                    <a:pt x="2288808" y="23393"/>
                  </a:cubicBezTo>
                  <a:lnTo>
                    <a:pt x="2288808" y="680434"/>
                  </a:lnTo>
                  <a:cubicBezTo>
                    <a:pt x="2288808" y="686638"/>
                    <a:pt x="2286344" y="692588"/>
                    <a:pt x="2281957" y="696975"/>
                  </a:cubicBezTo>
                  <a:cubicBezTo>
                    <a:pt x="2277570" y="701362"/>
                    <a:pt x="2271619" y="703827"/>
                    <a:pt x="2265415" y="703827"/>
                  </a:cubicBezTo>
                  <a:lnTo>
                    <a:pt x="23393" y="703827"/>
                  </a:lnTo>
                  <a:cubicBezTo>
                    <a:pt x="17189" y="703827"/>
                    <a:pt x="11239" y="701362"/>
                    <a:pt x="6852" y="696975"/>
                  </a:cubicBezTo>
                  <a:cubicBezTo>
                    <a:pt x="2465" y="692588"/>
                    <a:pt x="0" y="686638"/>
                    <a:pt x="0" y="680434"/>
                  </a:cubicBezTo>
                  <a:lnTo>
                    <a:pt x="0" y="23393"/>
                  </a:lnTo>
                  <a:cubicBezTo>
                    <a:pt x="0" y="17189"/>
                    <a:pt x="2465" y="11239"/>
                    <a:pt x="6852" y="6852"/>
                  </a:cubicBezTo>
                  <a:cubicBezTo>
                    <a:pt x="11239" y="2465"/>
                    <a:pt x="17189" y="0"/>
                    <a:pt x="23393" y="0"/>
                  </a:cubicBezTo>
                  <a:close/>
                </a:path>
              </a:pathLst>
            </a:custGeom>
            <a:blipFill>
              <a:blip r:embed="rId3"/>
              <a:stretch>
                <a:fillRect t="-76304" b="-51331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1833293" y="620036"/>
            <a:ext cx="5869391" cy="414740"/>
            <a:chOff x="0" y="-15627"/>
            <a:chExt cx="1545848" cy="10923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45848" cy="80657"/>
            </a:xfrm>
            <a:custGeom>
              <a:avLst/>
              <a:gdLst/>
              <a:ahLst/>
              <a:cxnLst/>
              <a:rect l="l" t="t" r="r" b="b"/>
              <a:pathLst>
                <a:path w="1545848" h="80657">
                  <a:moveTo>
                    <a:pt x="40328" y="0"/>
                  </a:moveTo>
                  <a:lnTo>
                    <a:pt x="1505519" y="0"/>
                  </a:lnTo>
                  <a:cubicBezTo>
                    <a:pt x="1516215" y="0"/>
                    <a:pt x="1526473" y="4249"/>
                    <a:pt x="1534036" y="11812"/>
                  </a:cubicBezTo>
                  <a:cubicBezTo>
                    <a:pt x="1541599" y="19375"/>
                    <a:pt x="1545848" y="29633"/>
                    <a:pt x="1545848" y="40328"/>
                  </a:cubicBezTo>
                  <a:lnTo>
                    <a:pt x="1545848" y="40328"/>
                  </a:lnTo>
                  <a:cubicBezTo>
                    <a:pt x="1545848" y="62601"/>
                    <a:pt x="1527792" y="80657"/>
                    <a:pt x="1505519" y="80657"/>
                  </a:cubicBezTo>
                  <a:lnTo>
                    <a:pt x="40328" y="80657"/>
                  </a:lnTo>
                  <a:cubicBezTo>
                    <a:pt x="29633" y="80657"/>
                    <a:pt x="19375" y="76408"/>
                    <a:pt x="11812" y="68845"/>
                  </a:cubicBezTo>
                  <a:cubicBezTo>
                    <a:pt x="4249" y="61282"/>
                    <a:pt x="0" y="51024"/>
                    <a:pt x="0" y="40328"/>
                  </a:cubicBezTo>
                  <a:lnTo>
                    <a:pt x="0" y="40328"/>
                  </a:lnTo>
                  <a:cubicBezTo>
                    <a:pt x="0" y="29633"/>
                    <a:pt x="4249" y="19375"/>
                    <a:pt x="11812" y="11812"/>
                  </a:cubicBezTo>
                  <a:cubicBezTo>
                    <a:pt x="19375" y="4249"/>
                    <a:pt x="29633" y="0"/>
                    <a:pt x="403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15627"/>
              <a:ext cx="1545848" cy="109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UBICACIÓN Y CAPACIDADES DE ARAGÓN: </a:t>
              </a:r>
              <a:r>
                <a:rPr lang="en-US" sz="1200" dirty="0">
                  <a:solidFill>
                    <a:srgbClr val="FFFFFF"/>
                  </a:solidFill>
                  <a:latin typeface="Arial Nova"/>
                  <a:ea typeface="Arial Nova"/>
                  <a:cs typeface="Arial Nova"/>
                  <a:sym typeface="Arial Nova"/>
                </a:rPr>
                <a:t>UBICACIÓN GEOESTRATÉGICA 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967655" y="765817"/>
            <a:ext cx="133350" cy="13335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611949" y="590557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80B1B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686521" y="5313138"/>
            <a:ext cx="4081790" cy="1662352"/>
            <a:chOff x="0" y="0"/>
            <a:chExt cx="5442386" cy="221647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167238"/>
              <a:ext cx="5442386" cy="1049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080B1B"/>
                  </a:solidFill>
                  <a:latin typeface="Arial"/>
                  <a:ea typeface="Arial"/>
                  <a:cs typeface="Arial"/>
                  <a:sym typeface="Arial"/>
                </a:rPr>
                <a:t>Situada en el eje noreste peninsular, Aragón conecta con el 65% del PIB español en menos de 300 km.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5190699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5E60CE"/>
                  </a:solidFill>
                  <a:latin typeface="Arial"/>
                  <a:ea typeface="Arial"/>
                  <a:cs typeface="Arial"/>
                  <a:sym typeface="Arial"/>
                </a:rPr>
                <a:t>CENTRO LOGÍSTICO DEL SUR DE EUROPA 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686521" y="7489840"/>
            <a:ext cx="4081790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79"/>
              </a:lnSpc>
              <a:spcBef>
                <a:spcPct val="0"/>
              </a:spcBef>
            </a:pPr>
            <a:r>
              <a:rPr lang="en-US" sz="2400" spc="-120">
                <a:solidFill>
                  <a:srgbClr val="5E60CE"/>
                </a:solidFill>
                <a:latin typeface="Arial"/>
                <a:ea typeface="Arial"/>
                <a:cs typeface="Arial"/>
                <a:sym typeface="Arial"/>
              </a:rPr>
              <a:t>ÓPTIMA POSICIÓN GEOESTRATÉGICA 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7432016" y="5313138"/>
            <a:ext cx="4081790" cy="1662352"/>
            <a:chOff x="0" y="0"/>
            <a:chExt cx="5442386" cy="2216470"/>
          </a:xfrm>
        </p:grpSpPr>
        <p:sp>
          <p:nvSpPr>
            <p:cNvPr id="23" name="TextBox 23"/>
            <p:cNvSpPr txBox="1"/>
            <p:nvPr/>
          </p:nvSpPr>
          <p:spPr>
            <a:xfrm>
              <a:off x="0" y="1167238"/>
              <a:ext cx="5442386" cy="1049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080B1B"/>
                  </a:solidFill>
                  <a:latin typeface="Arial"/>
                  <a:ea typeface="Arial"/>
                  <a:cs typeface="Arial"/>
                  <a:sym typeface="Arial"/>
                </a:rPr>
                <a:t>Red de carreteras, conexión ferroviaria de alta velocidad y un aeropuerto preparado para operaciones logísticas y militares. 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5442386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5E60CE"/>
                  </a:solidFill>
                  <a:latin typeface="Arial"/>
                  <a:ea typeface="Arial"/>
                  <a:cs typeface="Arial"/>
                  <a:sym typeface="Arial"/>
                </a:rPr>
                <a:t>INFRAESTRUCTURAS DE TRANSPORTE AVANZADAS 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432016" y="7489840"/>
            <a:ext cx="4232802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79"/>
              </a:lnSpc>
              <a:spcBef>
                <a:spcPct val="0"/>
              </a:spcBef>
            </a:pPr>
            <a:r>
              <a:rPr lang="en-US" sz="2400" spc="-120">
                <a:solidFill>
                  <a:srgbClr val="5E60CE"/>
                </a:solidFill>
                <a:latin typeface="Arial"/>
                <a:ea typeface="Arial"/>
                <a:cs typeface="Arial"/>
                <a:sym typeface="Arial"/>
              </a:rPr>
              <a:t>SUPERFICIE, ESPACIO AÉREO Y ENERGÍAS RENOVABLES 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3177510" y="5313138"/>
            <a:ext cx="4262355" cy="1456055"/>
            <a:chOff x="0" y="0"/>
            <a:chExt cx="5683140" cy="1941407"/>
          </a:xfrm>
        </p:grpSpPr>
        <p:sp>
          <p:nvSpPr>
            <p:cNvPr id="27" name="TextBox 27"/>
            <p:cNvSpPr txBox="1"/>
            <p:nvPr/>
          </p:nvSpPr>
          <p:spPr>
            <a:xfrm>
              <a:off x="0" y="1235075"/>
              <a:ext cx="5442386" cy="706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080B1B"/>
                  </a:solidFill>
                  <a:latin typeface="Arial"/>
                  <a:ea typeface="Arial"/>
                  <a:cs typeface="Arial"/>
                  <a:sym typeface="Arial"/>
                </a:rPr>
                <a:t>Facilita la coordinación con operaciones de defensa a nivel nacional. 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5683140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5E60CE"/>
                  </a:solidFill>
                  <a:latin typeface="Arial"/>
                  <a:ea typeface="Arial"/>
                  <a:cs typeface="Arial"/>
                  <a:sym typeface="Arial"/>
                </a:rPr>
                <a:t>PROXIMIDAD A IMPORTANTES BASES MILITARES 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3177510" y="7489840"/>
            <a:ext cx="426235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79"/>
              </a:lnSpc>
              <a:spcBef>
                <a:spcPct val="0"/>
              </a:spcBef>
            </a:pPr>
            <a:r>
              <a:rPr lang="en-US" sz="2400" spc="-120">
                <a:solidFill>
                  <a:srgbClr val="5E60CE"/>
                </a:solidFill>
                <a:latin typeface="Arial"/>
                <a:ea typeface="Arial"/>
                <a:cs typeface="Arial"/>
                <a:sym typeface="Arial"/>
              </a:rPr>
              <a:t>LARGA TRADICIÓN MILITAR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8700" y="1655765"/>
            <a:ext cx="6069941" cy="2591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99" b="1">
                <a:solidFill>
                  <a:srgbClr val="080B1B"/>
                </a:solidFill>
                <a:latin typeface="Arial Bold"/>
                <a:ea typeface="Arial Bold"/>
                <a:cs typeface="Arial Bold"/>
                <a:sym typeface="Arial Bold"/>
              </a:rPr>
              <a:t>Aragón, </a:t>
            </a:r>
            <a:r>
              <a:rPr lang="en-US" sz="6399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corazón logístico y defensivo</a:t>
            </a:r>
          </a:p>
        </p:txBody>
      </p:sp>
      <p:sp>
        <p:nvSpPr>
          <p:cNvPr id="31" name="Freeform 31"/>
          <p:cNvSpPr/>
          <p:nvPr/>
        </p:nvSpPr>
        <p:spPr>
          <a:xfrm>
            <a:off x="3997871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2" name="Freeform 32"/>
          <p:cNvSpPr/>
          <p:nvPr/>
        </p:nvSpPr>
        <p:spPr>
          <a:xfrm>
            <a:off x="10111411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6" y="0"/>
                </a:lnTo>
                <a:lnTo>
                  <a:pt x="1322356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3" name="Freeform 33"/>
          <p:cNvSpPr/>
          <p:nvPr/>
        </p:nvSpPr>
        <p:spPr>
          <a:xfrm>
            <a:off x="1302629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5000" y="0"/>
                </a:lnTo>
                <a:lnTo>
                  <a:pt x="1875000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4" name="Freeform 34"/>
          <p:cNvSpPr/>
          <p:nvPr/>
        </p:nvSpPr>
        <p:spPr>
          <a:xfrm>
            <a:off x="7268427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Freeform 35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9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19999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7000" r="-1699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695466"/>
            <a:ext cx="6708104" cy="178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sz="639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Zaragoza, ciudad </a:t>
            </a:r>
            <a:r>
              <a:rPr lang="en-US" sz="6399">
                <a:solidFill>
                  <a:srgbClr val="5E60CE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</a:p>
        </p:txBody>
      </p:sp>
      <p:sp>
        <p:nvSpPr>
          <p:cNvPr id="4" name="Freeform 4"/>
          <p:cNvSpPr/>
          <p:nvPr/>
        </p:nvSpPr>
        <p:spPr>
          <a:xfrm>
            <a:off x="3478060" y="8827687"/>
            <a:ext cx="28777191" cy="31194788"/>
          </a:xfrm>
          <a:custGeom>
            <a:avLst/>
            <a:gdLst/>
            <a:ahLst/>
            <a:cxnLst/>
            <a:rect l="l" t="t" r="r" b="b"/>
            <a:pathLst>
              <a:path w="28777191" h="31194788">
                <a:moveTo>
                  <a:pt x="0" y="0"/>
                </a:moveTo>
                <a:lnTo>
                  <a:pt x="28777192" y="0"/>
                </a:lnTo>
                <a:lnTo>
                  <a:pt x="28777192" y="31194788"/>
                </a:lnTo>
                <a:lnTo>
                  <a:pt x="0" y="311947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-719367">
            <a:off x="6155243" y="-10203189"/>
            <a:ext cx="22047813" cy="19932990"/>
          </a:xfrm>
          <a:custGeom>
            <a:avLst/>
            <a:gdLst/>
            <a:ahLst/>
            <a:cxnLst/>
            <a:rect l="l" t="t" r="r" b="b"/>
            <a:pathLst>
              <a:path w="22047813" h="19932990">
                <a:moveTo>
                  <a:pt x="0" y="0"/>
                </a:moveTo>
                <a:lnTo>
                  <a:pt x="22047813" y="0"/>
                </a:lnTo>
                <a:lnTo>
                  <a:pt x="22047813" y="19932990"/>
                </a:lnTo>
                <a:lnTo>
                  <a:pt x="0" y="199329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777758" y="5197766"/>
            <a:ext cx="2639428" cy="263942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4C4A4B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99532">
            <a:off x="11447346" y="5530599"/>
            <a:ext cx="1190872" cy="1531668"/>
          </a:xfrm>
          <a:custGeom>
            <a:avLst/>
            <a:gdLst/>
            <a:ahLst/>
            <a:cxnLst/>
            <a:rect l="l" t="t" r="r" b="b"/>
            <a:pathLst>
              <a:path w="1190872" h="1531668">
                <a:moveTo>
                  <a:pt x="0" y="0"/>
                </a:moveTo>
                <a:lnTo>
                  <a:pt x="1190872" y="0"/>
                </a:lnTo>
                <a:lnTo>
                  <a:pt x="1190872" y="1531669"/>
                </a:lnTo>
                <a:lnTo>
                  <a:pt x="0" y="15316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4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>
            <a:off x="12180082" y="5887626"/>
            <a:ext cx="95250" cy="952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BEE3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976107" y="6163083"/>
            <a:ext cx="95250" cy="9525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BEE3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869164" y="6659797"/>
            <a:ext cx="95250" cy="9525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BEE3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330176" y="5362323"/>
            <a:ext cx="95250" cy="9525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401B8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350511" y="6258333"/>
            <a:ext cx="95250" cy="9525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401B8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099688" y="7789569"/>
            <a:ext cx="95250" cy="9525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401B8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777758" y="6755047"/>
            <a:ext cx="95250" cy="95250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401B8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347880" y="5197766"/>
            <a:ext cx="95250" cy="95250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401B8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9175570" y="8355188"/>
            <a:ext cx="95250" cy="95250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382258" y="7507570"/>
            <a:ext cx="95250" cy="95250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3268436" y="5362068"/>
            <a:ext cx="95250" cy="95250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2264615" y="4325217"/>
            <a:ext cx="95250" cy="95250"/>
            <a:chOff x="0" y="0"/>
            <a:chExt cx="812800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4418087" y="3956194"/>
            <a:ext cx="95250" cy="95250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4639920" y="5362323"/>
            <a:ext cx="95250" cy="95250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3667594" y="1936197"/>
            <a:ext cx="95250" cy="95250"/>
            <a:chOff x="0" y="0"/>
            <a:chExt cx="812800" cy="8128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5178837" y="3266714"/>
            <a:ext cx="95250" cy="95250"/>
            <a:chOff x="0" y="0"/>
            <a:chExt cx="812800" cy="8128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6131561" y="3954318"/>
            <a:ext cx="95250" cy="95250"/>
            <a:chOff x="0" y="0"/>
            <a:chExt cx="812800" cy="81280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11262274" y="5503118"/>
            <a:ext cx="326304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Bilbao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3100103" y="6386677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Barcelona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1877855" y="7909644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Valencia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0555925" y="6875121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Madrid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2126047" y="5319461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Pou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953737" y="8475262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Sevilla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8160425" y="7627644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Lisboa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3046603" y="5482142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Toulouse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2042782" y="4445291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Bordeaux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4196254" y="4076268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Lyon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4418087" y="5482397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Marseille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3445761" y="2056271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Paris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4957003" y="3386788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Genève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5909728" y="4074392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Milano</a:t>
            </a:r>
          </a:p>
        </p:txBody>
      </p:sp>
      <p:grpSp>
        <p:nvGrpSpPr>
          <p:cNvPr id="75" name="Group 75"/>
          <p:cNvGrpSpPr/>
          <p:nvPr/>
        </p:nvGrpSpPr>
        <p:grpSpPr>
          <a:xfrm>
            <a:off x="8858487" y="9807531"/>
            <a:ext cx="95250" cy="95250"/>
            <a:chOff x="0" y="0"/>
            <a:chExt cx="812800" cy="812800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77" name="TextBox 7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78" name="TextBox 78"/>
          <p:cNvSpPr txBox="1"/>
          <p:nvPr/>
        </p:nvSpPr>
        <p:spPr>
          <a:xfrm>
            <a:off x="8636654" y="9927605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Rabat</a:t>
            </a:r>
          </a:p>
        </p:txBody>
      </p:sp>
      <p:grpSp>
        <p:nvGrpSpPr>
          <p:cNvPr id="79" name="Group 79"/>
          <p:cNvGrpSpPr/>
          <p:nvPr/>
        </p:nvGrpSpPr>
        <p:grpSpPr>
          <a:xfrm>
            <a:off x="12998978" y="8890408"/>
            <a:ext cx="95250" cy="95250"/>
            <a:chOff x="0" y="0"/>
            <a:chExt cx="812800" cy="81280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81" name="TextBox 8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82" name="TextBox 82"/>
          <p:cNvSpPr txBox="1"/>
          <p:nvPr/>
        </p:nvSpPr>
        <p:spPr>
          <a:xfrm>
            <a:off x="12777145" y="9010483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Argel</a:t>
            </a:r>
          </a:p>
        </p:txBody>
      </p:sp>
      <p:grpSp>
        <p:nvGrpSpPr>
          <p:cNvPr id="83" name="Group 83"/>
          <p:cNvGrpSpPr/>
          <p:nvPr/>
        </p:nvGrpSpPr>
        <p:grpSpPr>
          <a:xfrm>
            <a:off x="8067821" y="2513945"/>
            <a:ext cx="8007071" cy="8007071"/>
            <a:chOff x="0" y="0"/>
            <a:chExt cx="812800" cy="812800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4C4A4B"/>
              </a:solidFill>
              <a:prstDash val="solid"/>
              <a:miter/>
            </a:ln>
          </p:spPr>
        </p:sp>
        <p:sp>
          <p:nvSpPr>
            <p:cNvPr id="85" name="TextBox 8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86" name="TextBox 86"/>
          <p:cNvSpPr txBox="1"/>
          <p:nvPr/>
        </p:nvSpPr>
        <p:spPr>
          <a:xfrm>
            <a:off x="611949" y="590557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grpSp>
        <p:nvGrpSpPr>
          <p:cNvPr id="87" name="Group 87"/>
          <p:cNvGrpSpPr/>
          <p:nvPr/>
        </p:nvGrpSpPr>
        <p:grpSpPr>
          <a:xfrm>
            <a:off x="11806660" y="620670"/>
            <a:ext cx="5869391" cy="414740"/>
            <a:chOff x="0" y="-15460"/>
            <a:chExt cx="1545848" cy="109232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1545848" cy="80657"/>
            </a:xfrm>
            <a:custGeom>
              <a:avLst/>
              <a:gdLst/>
              <a:ahLst/>
              <a:cxnLst/>
              <a:rect l="l" t="t" r="r" b="b"/>
              <a:pathLst>
                <a:path w="1545848" h="80657">
                  <a:moveTo>
                    <a:pt x="40328" y="0"/>
                  </a:moveTo>
                  <a:lnTo>
                    <a:pt x="1505519" y="0"/>
                  </a:lnTo>
                  <a:cubicBezTo>
                    <a:pt x="1516215" y="0"/>
                    <a:pt x="1526473" y="4249"/>
                    <a:pt x="1534036" y="11812"/>
                  </a:cubicBezTo>
                  <a:cubicBezTo>
                    <a:pt x="1541599" y="19375"/>
                    <a:pt x="1545848" y="29633"/>
                    <a:pt x="1545848" y="40328"/>
                  </a:cubicBezTo>
                  <a:lnTo>
                    <a:pt x="1545848" y="40328"/>
                  </a:lnTo>
                  <a:cubicBezTo>
                    <a:pt x="1545848" y="62601"/>
                    <a:pt x="1527792" y="80657"/>
                    <a:pt x="1505519" y="80657"/>
                  </a:cubicBezTo>
                  <a:lnTo>
                    <a:pt x="40328" y="80657"/>
                  </a:lnTo>
                  <a:cubicBezTo>
                    <a:pt x="29633" y="80657"/>
                    <a:pt x="19375" y="76408"/>
                    <a:pt x="11812" y="68845"/>
                  </a:cubicBezTo>
                  <a:cubicBezTo>
                    <a:pt x="4249" y="61282"/>
                    <a:pt x="0" y="51024"/>
                    <a:pt x="0" y="40328"/>
                  </a:cubicBezTo>
                  <a:lnTo>
                    <a:pt x="0" y="40328"/>
                  </a:lnTo>
                  <a:cubicBezTo>
                    <a:pt x="0" y="29633"/>
                    <a:pt x="4249" y="19375"/>
                    <a:pt x="11812" y="11812"/>
                  </a:cubicBezTo>
                  <a:cubicBezTo>
                    <a:pt x="19375" y="4249"/>
                    <a:pt x="29633" y="0"/>
                    <a:pt x="403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FAF9F5"/>
              </a:solidFill>
              <a:prstDash val="solid"/>
              <a:round/>
            </a:ln>
          </p:spPr>
        </p:sp>
        <p:sp>
          <p:nvSpPr>
            <p:cNvPr id="89" name="TextBox 89"/>
            <p:cNvSpPr txBox="1"/>
            <p:nvPr/>
          </p:nvSpPr>
          <p:spPr>
            <a:xfrm>
              <a:off x="0" y="-15460"/>
              <a:ext cx="1545848" cy="109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</a:pPr>
              <a:r>
                <a:rPr lang="en-US" sz="1200" b="1" dirty="0">
                  <a:solidFill>
                    <a:srgbClr val="5E60C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UBICACIÓN Y CAPACIDADES DE ARAGÓN: </a:t>
              </a:r>
              <a:r>
                <a:rPr lang="en-US" sz="1200" dirty="0">
                  <a:solidFill>
                    <a:srgbClr val="FAF9F5"/>
                  </a:solidFill>
                  <a:latin typeface="Arial Nova"/>
                  <a:ea typeface="Arial Nova"/>
                  <a:cs typeface="Arial Nova"/>
                  <a:sym typeface="Arial Nova"/>
                </a:rPr>
                <a:t>UBICACIÓN GEOESTRATÉGICA  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1967655" y="765817"/>
            <a:ext cx="133350" cy="133350"/>
            <a:chOff x="0" y="0"/>
            <a:chExt cx="812800" cy="81280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E60CE"/>
            </a:solidFill>
          </p:spPr>
        </p:sp>
        <p:sp>
          <p:nvSpPr>
            <p:cNvPr id="92" name="TextBox 9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93" name="TextBox 93"/>
          <p:cNvSpPr txBox="1"/>
          <p:nvPr/>
        </p:nvSpPr>
        <p:spPr>
          <a:xfrm>
            <a:off x="10316182" y="5895361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4C4A4B"/>
                </a:solidFill>
                <a:latin typeface="Arial"/>
                <a:ea typeface="Arial"/>
                <a:cs typeface="Arial"/>
                <a:sym typeface="Arial"/>
              </a:rPr>
              <a:t>300 km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9013892" y="3216808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4C4A4B"/>
                </a:solidFill>
                <a:latin typeface="Arial"/>
                <a:ea typeface="Arial"/>
                <a:cs typeface="Arial"/>
                <a:sym typeface="Arial"/>
              </a:rPr>
              <a:t>1000 km</a:t>
            </a:r>
          </a:p>
        </p:txBody>
      </p:sp>
      <p:sp>
        <p:nvSpPr>
          <p:cNvPr id="95" name="Freeform 95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9999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6" name="Freeform 96"/>
          <p:cNvSpPr/>
          <p:nvPr/>
        </p:nvSpPr>
        <p:spPr>
          <a:xfrm>
            <a:off x="3998333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7" name="Freeform 97"/>
          <p:cNvSpPr/>
          <p:nvPr/>
        </p:nvSpPr>
        <p:spPr>
          <a:xfrm>
            <a:off x="10112798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7" y="0"/>
                </a:lnTo>
                <a:lnTo>
                  <a:pt x="1322357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8" name="Freeform 98"/>
          <p:cNvSpPr/>
          <p:nvPr/>
        </p:nvSpPr>
        <p:spPr>
          <a:xfrm>
            <a:off x="1302814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4999" y="0"/>
                </a:lnTo>
                <a:lnTo>
                  <a:pt x="1874999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9" name="Freeform 99"/>
          <p:cNvSpPr/>
          <p:nvPr/>
        </p:nvSpPr>
        <p:spPr>
          <a:xfrm>
            <a:off x="7269352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0" name="Group 100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19999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2" name="Freeform 102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19999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  <p:grpSp>
        <p:nvGrpSpPr>
          <p:cNvPr id="103" name="Group 103"/>
          <p:cNvGrpSpPr/>
          <p:nvPr/>
        </p:nvGrpSpPr>
        <p:grpSpPr>
          <a:xfrm>
            <a:off x="1028700" y="4353576"/>
            <a:ext cx="5380288" cy="370899"/>
            <a:chOff x="0" y="0"/>
            <a:chExt cx="7173717" cy="494532"/>
          </a:xfrm>
        </p:grpSpPr>
        <p:sp>
          <p:nvSpPr>
            <p:cNvPr id="104" name="TextBox 104"/>
            <p:cNvSpPr txBox="1"/>
            <p:nvPr/>
          </p:nvSpPr>
          <p:spPr>
            <a:xfrm>
              <a:off x="745305" y="-35693"/>
              <a:ext cx="6428412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BIEN CONECTADA, BIEN UBICADA </a:t>
              </a:r>
            </a:p>
          </p:txBody>
        </p:sp>
        <p:sp>
          <p:nvSpPr>
            <p:cNvPr id="105" name="Freeform 105"/>
            <p:cNvSpPr/>
            <p:nvPr/>
          </p:nvSpPr>
          <p:spPr>
            <a:xfrm flipV="1">
              <a:off x="0" y="0"/>
              <a:ext cx="376084" cy="376084"/>
            </a:xfrm>
            <a:custGeom>
              <a:avLst/>
              <a:gdLst/>
              <a:ahLst/>
              <a:cxnLst/>
              <a:rect l="l" t="t" r="r" b="b"/>
              <a:pathLst>
                <a:path w="376084" h="376084">
                  <a:moveTo>
                    <a:pt x="0" y="376084"/>
                  </a:moveTo>
                  <a:lnTo>
                    <a:pt x="376084" y="376084"/>
                  </a:lnTo>
                  <a:lnTo>
                    <a:pt x="376084" y="0"/>
                  </a:lnTo>
                  <a:lnTo>
                    <a:pt x="0" y="0"/>
                  </a:lnTo>
                  <a:lnTo>
                    <a:pt x="0" y="376084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106" name="Group 106"/>
          <p:cNvGrpSpPr/>
          <p:nvPr/>
        </p:nvGrpSpPr>
        <p:grpSpPr>
          <a:xfrm>
            <a:off x="1028700" y="5331555"/>
            <a:ext cx="6210446" cy="361950"/>
            <a:chOff x="0" y="0"/>
            <a:chExt cx="8280595" cy="482600"/>
          </a:xfrm>
        </p:grpSpPr>
        <p:sp>
          <p:nvSpPr>
            <p:cNvPr id="107" name="TextBox 107"/>
            <p:cNvSpPr txBox="1"/>
            <p:nvPr/>
          </p:nvSpPr>
          <p:spPr>
            <a:xfrm>
              <a:off x="784425" y="-47625"/>
              <a:ext cx="7496171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POLO PRODUCTIVO DEL EJE DEL EBRO </a:t>
              </a:r>
            </a:p>
          </p:txBody>
        </p:sp>
        <p:sp>
          <p:nvSpPr>
            <p:cNvPr id="108" name="Freeform 108"/>
            <p:cNvSpPr/>
            <p:nvPr/>
          </p:nvSpPr>
          <p:spPr>
            <a:xfrm flipV="1">
              <a:off x="0" y="3194"/>
              <a:ext cx="376084" cy="376084"/>
            </a:xfrm>
            <a:custGeom>
              <a:avLst/>
              <a:gdLst/>
              <a:ahLst/>
              <a:cxnLst/>
              <a:rect l="l" t="t" r="r" b="b"/>
              <a:pathLst>
                <a:path w="376084" h="376084">
                  <a:moveTo>
                    <a:pt x="0" y="376084"/>
                  </a:moveTo>
                  <a:lnTo>
                    <a:pt x="376084" y="376084"/>
                  </a:lnTo>
                  <a:lnTo>
                    <a:pt x="376084" y="0"/>
                  </a:lnTo>
                  <a:lnTo>
                    <a:pt x="0" y="0"/>
                  </a:lnTo>
                  <a:lnTo>
                    <a:pt x="0" y="376084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109" name="Group 109"/>
          <p:cNvGrpSpPr/>
          <p:nvPr/>
        </p:nvGrpSpPr>
        <p:grpSpPr>
          <a:xfrm>
            <a:off x="1028700" y="6300586"/>
            <a:ext cx="5715146" cy="361950"/>
            <a:chOff x="0" y="0"/>
            <a:chExt cx="7620195" cy="482600"/>
          </a:xfrm>
        </p:grpSpPr>
        <p:sp>
          <p:nvSpPr>
            <p:cNvPr id="110" name="TextBox 110"/>
            <p:cNvSpPr txBox="1"/>
            <p:nvPr/>
          </p:nvSpPr>
          <p:spPr>
            <a:xfrm>
              <a:off x="784425" y="-47625"/>
              <a:ext cx="6835771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TALENTO E INNOVACIÓN DUAL </a:t>
              </a:r>
            </a:p>
          </p:txBody>
        </p:sp>
        <p:sp>
          <p:nvSpPr>
            <p:cNvPr id="111" name="Freeform 111"/>
            <p:cNvSpPr/>
            <p:nvPr/>
          </p:nvSpPr>
          <p:spPr>
            <a:xfrm flipV="1">
              <a:off x="0" y="0"/>
              <a:ext cx="376084" cy="376084"/>
            </a:xfrm>
            <a:custGeom>
              <a:avLst/>
              <a:gdLst/>
              <a:ahLst/>
              <a:cxnLst/>
              <a:rect l="l" t="t" r="r" b="b"/>
              <a:pathLst>
                <a:path w="376084" h="376084">
                  <a:moveTo>
                    <a:pt x="0" y="376084"/>
                  </a:moveTo>
                  <a:lnTo>
                    <a:pt x="376084" y="376084"/>
                  </a:lnTo>
                  <a:lnTo>
                    <a:pt x="376084" y="0"/>
                  </a:lnTo>
                  <a:lnTo>
                    <a:pt x="0" y="0"/>
                  </a:lnTo>
                  <a:lnTo>
                    <a:pt x="0" y="376084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112" name="Group 112"/>
          <p:cNvGrpSpPr/>
          <p:nvPr/>
        </p:nvGrpSpPr>
        <p:grpSpPr>
          <a:xfrm>
            <a:off x="1028700" y="7269616"/>
            <a:ext cx="5715146" cy="361950"/>
            <a:chOff x="0" y="0"/>
            <a:chExt cx="7620195" cy="482600"/>
          </a:xfrm>
        </p:grpSpPr>
        <p:sp>
          <p:nvSpPr>
            <p:cNvPr id="113" name="TextBox 113"/>
            <p:cNvSpPr txBox="1"/>
            <p:nvPr/>
          </p:nvSpPr>
          <p:spPr>
            <a:xfrm>
              <a:off x="784425" y="-47625"/>
              <a:ext cx="6835771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ESTABILIDAD Y COHESIÓN SOCIAL </a:t>
              </a:r>
            </a:p>
          </p:txBody>
        </p:sp>
        <p:sp>
          <p:nvSpPr>
            <p:cNvPr id="114" name="Freeform 114"/>
            <p:cNvSpPr/>
            <p:nvPr/>
          </p:nvSpPr>
          <p:spPr>
            <a:xfrm flipV="1">
              <a:off x="0" y="0"/>
              <a:ext cx="376084" cy="376084"/>
            </a:xfrm>
            <a:custGeom>
              <a:avLst/>
              <a:gdLst/>
              <a:ahLst/>
              <a:cxnLst/>
              <a:rect l="l" t="t" r="r" b="b"/>
              <a:pathLst>
                <a:path w="376084" h="376084">
                  <a:moveTo>
                    <a:pt x="0" y="376084"/>
                  </a:moveTo>
                  <a:lnTo>
                    <a:pt x="376084" y="376084"/>
                  </a:lnTo>
                  <a:lnTo>
                    <a:pt x="376084" y="0"/>
                  </a:lnTo>
                  <a:lnTo>
                    <a:pt x="0" y="0"/>
                  </a:lnTo>
                  <a:lnTo>
                    <a:pt x="0" y="376084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15" name="AutoShape 115"/>
          <p:cNvSpPr/>
          <p:nvPr/>
        </p:nvSpPr>
        <p:spPr>
          <a:xfrm>
            <a:off x="1028700" y="5028015"/>
            <a:ext cx="6210446" cy="0"/>
          </a:xfrm>
          <a:prstGeom prst="line">
            <a:avLst/>
          </a:prstGeom>
          <a:ln w="9525" cap="flat">
            <a:solidFill>
              <a:srgbClr val="A3A1A0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6" name="AutoShape 116"/>
          <p:cNvSpPr/>
          <p:nvPr/>
        </p:nvSpPr>
        <p:spPr>
          <a:xfrm>
            <a:off x="1028700" y="5997045"/>
            <a:ext cx="6210446" cy="0"/>
          </a:xfrm>
          <a:prstGeom prst="line">
            <a:avLst/>
          </a:prstGeom>
          <a:ln w="9525" cap="flat">
            <a:solidFill>
              <a:srgbClr val="A3A1A0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7" name="AutoShape 117"/>
          <p:cNvSpPr/>
          <p:nvPr/>
        </p:nvSpPr>
        <p:spPr>
          <a:xfrm>
            <a:off x="1028700" y="6966076"/>
            <a:ext cx="6210446" cy="0"/>
          </a:xfrm>
          <a:prstGeom prst="line">
            <a:avLst/>
          </a:prstGeom>
          <a:ln w="9525" cap="flat">
            <a:solidFill>
              <a:srgbClr val="A3A1A0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8" name="TextBox 118"/>
          <p:cNvSpPr txBox="1"/>
          <p:nvPr/>
        </p:nvSpPr>
        <p:spPr>
          <a:xfrm>
            <a:off x="12347880" y="5868576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Huesca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12126047" y="6138661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Zaragoza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12023732" y="6640747"/>
            <a:ext cx="538916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1199"/>
              </a:lnSpc>
              <a:spcBef>
                <a:spcPct val="0"/>
              </a:spcBef>
            </a:pPr>
            <a:r>
              <a:rPr lang="en-US" sz="999" spc="-49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Teruel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1949" y="590557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2031987" y="679370"/>
            <a:ext cx="5670696" cy="306244"/>
            <a:chOff x="0" y="0"/>
            <a:chExt cx="1493517" cy="806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3517" cy="80657"/>
            </a:xfrm>
            <a:custGeom>
              <a:avLst/>
              <a:gdLst/>
              <a:ahLst/>
              <a:cxnLst/>
              <a:rect l="l" t="t" r="r" b="b"/>
              <a:pathLst>
                <a:path w="1493517" h="80657">
                  <a:moveTo>
                    <a:pt x="40328" y="0"/>
                  </a:moveTo>
                  <a:lnTo>
                    <a:pt x="1453188" y="0"/>
                  </a:lnTo>
                  <a:cubicBezTo>
                    <a:pt x="1475461" y="0"/>
                    <a:pt x="1493517" y="18056"/>
                    <a:pt x="1493517" y="40328"/>
                  </a:cubicBezTo>
                  <a:lnTo>
                    <a:pt x="1493517" y="40328"/>
                  </a:lnTo>
                  <a:cubicBezTo>
                    <a:pt x="1493517" y="51024"/>
                    <a:pt x="1489268" y="61282"/>
                    <a:pt x="1481705" y="68845"/>
                  </a:cubicBezTo>
                  <a:cubicBezTo>
                    <a:pt x="1474142" y="76408"/>
                    <a:pt x="1463884" y="80657"/>
                    <a:pt x="1453188" y="80657"/>
                  </a:cubicBezTo>
                  <a:lnTo>
                    <a:pt x="40328" y="80657"/>
                  </a:lnTo>
                  <a:cubicBezTo>
                    <a:pt x="29633" y="80657"/>
                    <a:pt x="19375" y="76408"/>
                    <a:pt x="11812" y="68845"/>
                  </a:cubicBezTo>
                  <a:cubicBezTo>
                    <a:pt x="4249" y="61282"/>
                    <a:pt x="0" y="51024"/>
                    <a:pt x="0" y="40328"/>
                  </a:cubicBezTo>
                  <a:lnTo>
                    <a:pt x="0" y="40328"/>
                  </a:lnTo>
                  <a:cubicBezTo>
                    <a:pt x="0" y="29633"/>
                    <a:pt x="4249" y="19375"/>
                    <a:pt x="11812" y="11812"/>
                  </a:cubicBezTo>
                  <a:cubicBezTo>
                    <a:pt x="19375" y="4249"/>
                    <a:pt x="29633" y="0"/>
                    <a:pt x="403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FAF9F5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93517" cy="109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</a:pPr>
              <a:r>
                <a:rPr lang="en-US" sz="1200" b="1">
                  <a:solidFill>
                    <a:srgbClr val="FAF9F5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UBICACIÓN Y CAPACIDADES DE ARAGÓN: </a:t>
              </a:r>
              <a:r>
                <a:rPr lang="en-US" sz="1200">
                  <a:solidFill>
                    <a:srgbClr val="FAF9F5"/>
                  </a:solidFill>
                  <a:latin typeface="Arial Nova"/>
                  <a:ea typeface="Arial Nova"/>
                  <a:cs typeface="Arial Nova"/>
                  <a:sym typeface="Arial Nova"/>
                </a:rPr>
                <a:t>INFRAESTRUCTURAS CLAVE 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42974" y="765817"/>
            <a:ext cx="133350" cy="13335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9F5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920476" y="1379985"/>
            <a:ext cx="7087966" cy="3587992"/>
            <a:chOff x="0" y="0"/>
            <a:chExt cx="9450621" cy="478399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9450621" cy="4783990"/>
              <a:chOff x="0" y="0"/>
              <a:chExt cx="1866789" cy="94498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866789" cy="944986"/>
              </a:xfrm>
              <a:custGeom>
                <a:avLst/>
                <a:gdLst/>
                <a:ahLst/>
                <a:cxnLst/>
                <a:rect l="l" t="t" r="r" b="b"/>
                <a:pathLst>
                  <a:path w="1866789" h="944986">
                    <a:moveTo>
                      <a:pt x="54613" y="0"/>
                    </a:moveTo>
                    <a:lnTo>
                      <a:pt x="1812176" y="0"/>
                    </a:lnTo>
                    <a:cubicBezTo>
                      <a:pt x="1826661" y="0"/>
                      <a:pt x="1840552" y="5754"/>
                      <a:pt x="1850794" y="15996"/>
                    </a:cubicBezTo>
                    <a:cubicBezTo>
                      <a:pt x="1861035" y="26238"/>
                      <a:pt x="1866789" y="40129"/>
                      <a:pt x="1866789" y="54613"/>
                    </a:cubicBezTo>
                    <a:lnTo>
                      <a:pt x="1866789" y="890372"/>
                    </a:lnTo>
                    <a:cubicBezTo>
                      <a:pt x="1866789" y="904857"/>
                      <a:pt x="1861035" y="918748"/>
                      <a:pt x="1850794" y="928990"/>
                    </a:cubicBezTo>
                    <a:cubicBezTo>
                      <a:pt x="1840552" y="939232"/>
                      <a:pt x="1826661" y="944986"/>
                      <a:pt x="1812176" y="944986"/>
                    </a:cubicBezTo>
                    <a:lnTo>
                      <a:pt x="54613" y="944986"/>
                    </a:lnTo>
                    <a:cubicBezTo>
                      <a:pt x="40129" y="944986"/>
                      <a:pt x="26238" y="939232"/>
                      <a:pt x="15996" y="928990"/>
                    </a:cubicBezTo>
                    <a:cubicBezTo>
                      <a:pt x="5754" y="918748"/>
                      <a:pt x="0" y="904857"/>
                      <a:pt x="0" y="890372"/>
                    </a:cubicBezTo>
                    <a:lnTo>
                      <a:pt x="0" y="54613"/>
                    </a:lnTo>
                    <a:cubicBezTo>
                      <a:pt x="0" y="40129"/>
                      <a:pt x="5754" y="26238"/>
                      <a:pt x="15996" y="15996"/>
                    </a:cubicBezTo>
                    <a:cubicBezTo>
                      <a:pt x="26238" y="5754"/>
                      <a:pt x="40129" y="0"/>
                      <a:pt x="5461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46E1B3"/>
                </a:solidFill>
                <a:prstDash val="solid"/>
                <a:round/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1866789" cy="10021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568099" y="791020"/>
              <a:ext cx="8370685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560"/>
                </a:lnSpc>
                <a:spcBef>
                  <a:spcPct val="0"/>
                </a:spcBef>
              </a:pPr>
              <a:r>
                <a:rPr lang="en-US" sz="3800" spc="-190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4 Infraestructuras de </a:t>
              </a:r>
              <a:r>
                <a:rPr lang="en-US" sz="3800" spc="-190">
                  <a:solidFill>
                    <a:srgbClr val="46E1B3"/>
                  </a:solidFill>
                  <a:latin typeface="Arial"/>
                  <a:ea typeface="Arial"/>
                  <a:cs typeface="Arial"/>
                  <a:sym typeface="Arial"/>
                </a:rPr>
                <a:t>defensa</a:t>
              </a:r>
              <a:r>
                <a:rPr lang="en-US" sz="3800" spc="-190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568099" y="2196520"/>
              <a:ext cx="7865626" cy="17350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CENTRO NACIONAL DE ADIESTRAMIENTO SAN GREGORIO [CENAD]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BASE AÉREA DE ZARAGOZA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POLÍGONO DE TIRO DE BARDENAS - NAVARRA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HOSPITAL GENERAL DE LA DEFENSA EN ZARAGOZA 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172575" y="1379985"/>
            <a:ext cx="7087966" cy="3587992"/>
            <a:chOff x="0" y="0"/>
            <a:chExt cx="9450621" cy="478399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9450621" cy="4783990"/>
              <a:chOff x="0" y="0"/>
              <a:chExt cx="1866789" cy="94498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866789" cy="944986"/>
              </a:xfrm>
              <a:custGeom>
                <a:avLst/>
                <a:gdLst/>
                <a:ahLst/>
                <a:cxnLst/>
                <a:rect l="l" t="t" r="r" b="b"/>
                <a:pathLst>
                  <a:path w="1866789" h="944986">
                    <a:moveTo>
                      <a:pt x="54613" y="0"/>
                    </a:moveTo>
                    <a:lnTo>
                      <a:pt x="1812176" y="0"/>
                    </a:lnTo>
                    <a:cubicBezTo>
                      <a:pt x="1826661" y="0"/>
                      <a:pt x="1840552" y="5754"/>
                      <a:pt x="1850794" y="15996"/>
                    </a:cubicBezTo>
                    <a:cubicBezTo>
                      <a:pt x="1861035" y="26238"/>
                      <a:pt x="1866789" y="40129"/>
                      <a:pt x="1866789" y="54613"/>
                    </a:cubicBezTo>
                    <a:lnTo>
                      <a:pt x="1866789" y="890372"/>
                    </a:lnTo>
                    <a:cubicBezTo>
                      <a:pt x="1866789" y="904857"/>
                      <a:pt x="1861035" y="918748"/>
                      <a:pt x="1850794" y="928990"/>
                    </a:cubicBezTo>
                    <a:cubicBezTo>
                      <a:pt x="1840552" y="939232"/>
                      <a:pt x="1826661" y="944986"/>
                      <a:pt x="1812176" y="944986"/>
                    </a:cubicBezTo>
                    <a:lnTo>
                      <a:pt x="54613" y="944986"/>
                    </a:lnTo>
                    <a:cubicBezTo>
                      <a:pt x="40129" y="944986"/>
                      <a:pt x="26238" y="939232"/>
                      <a:pt x="15996" y="928990"/>
                    </a:cubicBezTo>
                    <a:cubicBezTo>
                      <a:pt x="5754" y="918748"/>
                      <a:pt x="0" y="904857"/>
                      <a:pt x="0" y="890372"/>
                    </a:cubicBezTo>
                    <a:lnTo>
                      <a:pt x="0" y="54613"/>
                    </a:lnTo>
                    <a:cubicBezTo>
                      <a:pt x="0" y="40129"/>
                      <a:pt x="5754" y="26238"/>
                      <a:pt x="15996" y="15996"/>
                    </a:cubicBezTo>
                    <a:cubicBezTo>
                      <a:pt x="26238" y="5754"/>
                      <a:pt x="40129" y="0"/>
                      <a:pt x="5461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49BEE3"/>
                </a:solidFill>
                <a:prstDash val="solid"/>
                <a:round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57150"/>
                <a:ext cx="1866789" cy="10021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539968" y="962470"/>
              <a:ext cx="8370685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560"/>
                </a:lnSpc>
                <a:spcBef>
                  <a:spcPct val="0"/>
                </a:spcBef>
              </a:pPr>
              <a:r>
                <a:rPr lang="en-US" sz="3800" spc="-190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4 Unidades de </a:t>
              </a:r>
              <a:r>
                <a:rPr lang="en-US" sz="3800" spc="-19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mando y control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39968" y="2367970"/>
              <a:ext cx="7865626" cy="1392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DIVISIÓN CASTILLEJOS - HUESCA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BRIGADA ARAGÓN I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 JEFATURA DE MOVILIDAD AÉREA [JMOVA]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GRUPO NORTE DE MANDO Y CONTROL - ZARAGOZA  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920476" y="5166545"/>
            <a:ext cx="7087966" cy="3587992"/>
            <a:chOff x="0" y="0"/>
            <a:chExt cx="9450621" cy="4783990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9450621" cy="4783990"/>
              <a:chOff x="0" y="0"/>
              <a:chExt cx="1866789" cy="944986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866789" cy="944986"/>
              </a:xfrm>
              <a:custGeom>
                <a:avLst/>
                <a:gdLst/>
                <a:ahLst/>
                <a:cxnLst/>
                <a:rect l="l" t="t" r="r" b="b"/>
                <a:pathLst>
                  <a:path w="1866789" h="944986">
                    <a:moveTo>
                      <a:pt x="54613" y="0"/>
                    </a:moveTo>
                    <a:lnTo>
                      <a:pt x="1812176" y="0"/>
                    </a:lnTo>
                    <a:cubicBezTo>
                      <a:pt x="1826661" y="0"/>
                      <a:pt x="1840552" y="5754"/>
                      <a:pt x="1850794" y="15996"/>
                    </a:cubicBezTo>
                    <a:cubicBezTo>
                      <a:pt x="1861035" y="26238"/>
                      <a:pt x="1866789" y="40129"/>
                      <a:pt x="1866789" y="54613"/>
                    </a:cubicBezTo>
                    <a:lnTo>
                      <a:pt x="1866789" y="890372"/>
                    </a:lnTo>
                    <a:cubicBezTo>
                      <a:pt x="1866789" y="904857"/>
                      <a:pt x="1861035" y="918748"/>
                      <a:pt x="1850794" y="928990"/>
                    </a:cubicBezTo>
                    <a:cubicBezTo>
                      <a:pt x="1840552" y="939232"/>
                      <a:pt x="1826661" y="944986"/>
                      <a:pt x="1812176" y="944986"/>
                    </a:cubicBezTo>
                    <a:lnTo>
                      <a:pt x="54613" y="944986"/>
                    </a:lnTo>
                    <a:cubicBezTo>
                      <a:pt x="40129" y="944986"/>
                      <a:pt x="26238" y="939232"/>
                      <a:pt x="15996" y="928990"/>
                    </a:cubicBezTo>
                    <a:cubicBezTo>
                      <a:pt x="5754" y="918748"/>
                      <a:pt x="0" y="904857"/>
                      <a:pt x="0" y="890372"/>
                    </a:cubicBezTo>
                    <a:lnTo>
                      <a:pt x="0" y="54613"/>
                    </a:lnTo>
                    <a:cubicBezTo>
                      <a:pt x="0" y="40129"/>
                      <a:pt x="5754" y="26238"/>
                      <a:pt x="15996" y="15996"/>
                    </a:cubicBezTo>
                    <a:cubicBezTo>
                      <a:pt x="26238" y="5754"/>
                      <a:pt x="40129" y="0"/>
                      <a:pt x="5461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5E60CE"/>
                </a:solidFill>
                <a:prstDash val="solid"/>
                <a:round/>
              </a:ln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57150"/>
                <a:ext cx="1866789" cy="10021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568099" y="408343"/>
              <a:ext cx="7516592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559"/>
                </a:lnSpc>
                <a:spcBef>
                  <a:spcPct val="0"/>
                </a:spcBef>
              </a:pPr>
              <a:r>
                <a:rPr lang="en-US" sz="3799" spc="-189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6 Unidades </a:t>
              </a:r>
              <a:r>
                <a:rPr lang="en-US" sz="3799" spc="-189">
                  <a:solidFill>
                    <a:srgbClr val="5E60CE"/>
                  </a:solidFill>
                  <a:latin typeface="Arial"/>
                  <a:ea typeface="Arial"/>
                  <a:cs typeface="Arial"/>
                  <a:sym typeface="Arial"/>
                </a:rPr>
                <a:t>de enseñanza</a:t>
              </a:r>
              <a:r>
                <a:rPr lang="en-US" sz="3799" spc="-189">
                  <a:solidFill>
                    <a:srgbClr val="7C8F3E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568099" y="1411767"/>
              <a:ext cx="8222542" cy="299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23850" lvl="1" indent="-161925" algn="l">
                <a:lnSpc>
                  <a:spcPts val="1950"/>
                </a:lnSpc>
                <a:buFont typeface="Arial"/>
                <a:buChar char="•"/>
              </a:pPr>
              <a:r>
                <a:rPr lang="en-US" sz="1500" spc="13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ACADEMIA GENERAL MILITAR [AGM]</a:t>
              </a:r>
            </a:p>
            <a:p>
              <a:pPr marL="323850" lvl="1" indent="-161925" algn="l">
                <a:lnSpc>
                  <a:spcPts val="1950"/>
                </a:lnSpc>
                <a:buFont typeface="Arial"/>
                <a:buChar char="•"/>
              </a:pPr>
              <a:r>
                <a:rPr lang="en-US" sz="1500" spc="13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ACADEMIA DE LOGÍSTICA [ACLOG] - CALATAYUD</a:t>
              </a:r>
            </a:p>
            <a:p>
              <a:pPr marL="323850" lvl="1" indent="-161925" algn="l">
                <a:lnSpc>
                  <a:spcPts val="1950"/>
                </a:lnSpc>
                <a:buFont typeface="Arial"/>
                <a:buChar char="•"/>
              </a:pPr>
              <a:r>
                <a:rPr lang="en-US" sz="1500" spc="13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CENTRO UNIVERSITARIO DE LA DEFENSA [CUD]</a:t>
              </a:r>
            </a:p>
            <a:p>
              <a:pPr marL="323850" lvl="1" indent="-161925" algn="l">
                <a:lnSpc>
                  <a:spcPts val="1950"/>
                </a:lnSpc>
                <a:buFont typeface="Arial"/>
                <a:buChar char="•"/>
              </a:pPr>
              <a:r>
                <a:rPr lang="en-US" sz="1500" spc="13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ESCUELA MILITAR DE MONTAÑA Y OPERACIONES ESPECIALES [EMMOE]</a:t>
              </a:r>
            </a:p>
            <a:p>
              <a:pPr marL="323850" lvl="1" indent="-161925" algn="l">
                <a:lnSpc>
                  <a:spcPts val="1950"/>
                </a:lnSpc>
                <a:buFont typeface="Arial"/>
                <a:buChar char="•"/>
              </a:pPr>
              <a:r>
                <a:rPr lang="en-US" sz="1500" spc="13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JACA CENTRO EUROPEO DE TRANSPORTE AÉREO TÁCTICO [ETAC]</a:t>
              </a:r>
            </a:p>
            <a:p>
              <a:pPr marL="323850" lvl="1" indent="-161925" algn="l">
                <a:lnSpc>
                  <a:spcPts val="1950"/>
                </a:lnSpc>
                <a:buFont typeface="Arial"/>
                <a:buChar char="•"/>
              </a:pPr>
              <a:r>
                <a:rPr lang="en-US" sz="1500" spc="13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ESCUELA DE TÉCNICAS PARA SEGURIDAD, DEFENSA Y APOYO [ETESDA]  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172575" y="5166545"/>
            <a:ext cx="7087966" cy="3587992"/>
            <a:chOff x="0" y="0"/>
            <a:chExt cx="9450621" cy="4783990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9450621" cy="4783990"/>
              <a:chOff x="0" y="0"/>
              <a:chExt cx="1866789" cy="944986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66789" cy="944986"/>
              </a:xfrm>
              <a:custGeom>
                <a:avLst/>
                <a:gdLst/>
                <a:ahLst/>
                <a:cxnLst/>
                <a:rect l="l" t="t" r="r" b="b"/>
                <a:pathLst>
                  <a:path w="1866789" h="944986">
                    <a:moveTo>
                      <a:pt x="54613" y="0"/>
                    </a:moveTo>
                    <a:lnTo>
                      <a:pt x="1812176" y="0"/>
                    </a:lnTo>
                    <a:cubicBezTo>
                      <a:pt x="1826661" y="0"/>
                      <a:pt x="1840552" y="5754"/>
                      <a:pt x="1850794" y="15996"/>
                    </a:cubicBezTo>
                    <a:cubicBezTo>
                      <a:pt x="1861035" y="26238"/>
                      <a:pt x="1866789" y="40129"/>
                      <a:pt x="1866789" y="54613"/>
                    </a:cubicBezTo>
                    <a:lnTo>
                      <a:pt x="1866789" y="890372"/>
                    </a:lnTo>
                    <a:cubicBezTo>
                      <a:pt x="1866789" y="904857"/>
                      <a:pt x="1861035" y="918748"/>
                      <a:pt x="1850794" y="928990"/>
                    </a:cubicBezTo>
                    <a:cubicBezTo>
                      <a:pt x="1840552" y="939232"/>
                      <a:pt x="1826661" y="944986"/>
                      <a:pt x="1812176" y="944986"/>
                    </a:cubicBezTo>
                    <a:lnTo>
                      <a:pt x="54613" y="944986"/>
                    </a:lnTo>
                    <a:cubicBezTo>
                      <a:pt x="40129" y="944986"/>
                      <a:pt x="26238" y="939232"/>
                      <a:pt x="15996" y="928990"/>
                    </a:cubicBezTo>
                    <a:cubicBezTo>
                      <a:pt x="5754" y="918748"/>
                      <a:pt x="0" y="904857"/>
                      <a:pt x="0" y="890372"/>
                    </a:cubicBezTo>
                    <a:lnTo>
                      <a:pt x="0" y="54613"/>
                    </a:lnTo>
                    <a:cubicBezTo>
                      <a:pt x="0" y="40129"/>
                      <a:pt x="5754" y="26238"/>
                      <a:pt x="15996" y="15996"/>
                    </a:cubicBezTo>
                    <a:cubicBezTo>
                      <a:pt x="26238" y="5754"/>
                      <a:pt x="40129" y="0"/>
                      <a:pt x="54613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7401B8"/>
                </a:solidFill>
                <a:prstDash val="solid"/>
                <a:round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-57150"/>
                <a:ext cx="1866789" cy="10021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505122" y="612179"/>
              <a:ext cx="8440377" cy="838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559"/>
                </a:lnSpc>
                <a:spcBef>
                  <a:spcPct val="0"/>
                </a:spcBef>
              </a:pPr>
              <a:r>
                <a:rPr lang="en-US" sz="3799" spc="-189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4 Unidades de </a:t>
              </a:r>
              <a:r>
                <a:rPr lang="en-US" sz="3799" spc="-189">
                  <a:solidFill>
                    <a:srgbClr val="7401B8"/>
                  </a:solidFill>
                  <a:latin typeface="Arial"/>
                  <a:ea typeface="Arial"/>
                  <a:cs typeface="Arial"/>
                  <a:sym typeface="Arial"/>
                </a:rPr>
                <a:t>operativa logística</a:t>
              </a:r>
              <a:r>
                <a:rPr lang="en-US" sz="3799" spc="-189">
                  <a:solidFill>
                    <a:srgbClr val="F0BF5C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539968" y="2017679"/>
              <a:ext cx="7865626" cy="20779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BRIGADA LOGÍSTICA [BRILOG]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REGIMIENTO DE PONTONEROS Y ESPECIALIDADES DE INGENIEROS No 12 (FFCC)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AGRUPACIÓN APOYO LOGÍSTICO 41 [AALOG 41]</a:t>
              </a:r>
            </a:p>
            <a:p>
              <a:pPr marL="345439" lvl="1" indent="-172720" algn="l">
                <a:lnSpc>
                  <a:spcPts val="2079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ESCUADRÓN DE APOYO AL DESPLIEGUE AÉREO [EADA] 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0" y="0"/>
            <a:ext cx="18288000" cy="10287000"/>
            <a:chOff x="0" y="0"/>
            <a:chExt cx="7360738" cy="414041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360738" cy="4140415"/>
            </a:xfrm>
            <a:custGeom>
              <a:avLst/>
              <a:gdLst/>
              <a:ahLst/>
              <a:cxnLst/>
              <a:rect l="l" t="t" r="r" b="b"/>
              <a:pathLst>
                <a:path w="7360738" h="4140415">
                  <a:moveTo>
                    <a:pt x="4233" y="0"/>
                  </a:moveTo>
                  <a:lnTo>
                    <a:pt x="7356505" y="0"/>
                  </a:lnTo>
                  <a:cubicBezTo>
                    <a:pt x="7357628" y="0"/>
                    <a:pt x="7358704" y="446"/>
                    <a:pt x="7359498" y="1240"/>
                  </a:cubicBezTo>
                  <a:cubicBezTo>
                    <a:pt x="7360293" y="2034"/>
                    <a:pt x="7360738" y="3111"/>
                    <a:pt x="7360738" y="4233"/>
                  </a:cubicBezTo>
                  <a:lnTo>
                    <a:pt x="7360738" y="4136182"/>
                  </a:lnTo>
                  <a:cubicBezTo>
                    <a:pt x="7360738" y="4138520"/>
                    <a:pt x="7358843" y="4140415"/>
                    <a:pt x="7356505" y="4140415"/>
                  </a:cubicBezTo>
                  <a:lnTo>
                    <a:pt x="4233" y="4140415"/>
                  </a:lnTo>
                  <a:cubicBezTo>
                    <a:pt x="3111" y="4140415"/>
                    <a:pt x="2034" y="4139969"/>
                    <a:pt x="1240" y="4139176"/>
                  </a:cubicBezTo>
                  <a:cubicBezTo>
                    <a:pt x="446" y="4138382"/>
                    <a:pt x="0" y="4137305"/>
                    <a:pt x="0" y="4136182"/>
                  </a:cubicBezTo>
                  <a:lnTo>
                    <a:pt x="0" y="4233"/>
                  </a:lnTo>
                  <a:cubicBezTo>
                    <a:pt x="0" y="3111"/>
                    <a:pt x="446" y="2034"/>
                    <a:pt x="1240" y="1240"/>
                  </a:cubicBezTo>
                  <a:cubicBezTo>
                    <a:pt x="2034" y="446"/>
                    <a:pt x="3111" y="0"/>
                    <a:pt x="4233" y="0"/>
                  </a:cubicBezTo>
                  <a:close/>
                </a:path>
              </a:pathLst>
            </a:custGeom>
            <a:blipFill>
              <a:blip r:embed="rId2">
                <a:alphaModFix amt="9999"/>
              </a:blip>
              <a:stretch>
                <a:fillRect t="-9151" b="-9151"/>
              </a:stretch>
            </a:blipFill>
          </p:spPr>
        </p:sp>
      </p:grpSp>
      <p:sp>
        <p:nvSpPr>
          <p:cNvPr id="35" name="Freeform 35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3998333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7" name="Freeform 37"/>
          <p:cNvSpPr/>
          <p:nvPr/>
        </p:nvSpPr>
        <p:spPr>
          <a:xfrm>
            <a:off x="10112798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7" y="0"/>
                </a:lnTo>
                <a:lnTo>
                  <a:pt x="1322357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8" name="Freeform 38"/>
          <p:cNvSpPr/>
          <p:nvPr/>
        </p:nvSpPr>
        <p:spPr>
          <a:xfrm>
            <a:off x="1302814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4999" y="0"/>
                </a:lnTo>
                <a:lnTo>
                  <a:pt x="1874999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9" name="Freeform 39"/>
          <p:cNvSpPr/>
          <p:nvPr/>
        </p:nvSpPr>
        <p:spPr>
          <a:xfrm>
            <a:off x="7269352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0" name="Group 40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199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19999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57609" y="-976891"/>
            <a:ext cx="11997536" cy="5732273"/>
            <a:chOff x="0" y="0"/>
            <a:chExt cx="1659468" cy="7928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59468" cy="792873"/>
            </a:xfrm>
            <a:custGeom>
              <a:avLst/>
              <a:gdLst/>
              <a:ahLst/>
              <a:cxnLst/>
              <a:rect l="l" t="t" r="r" b="b"/>
              <a:pathLst>
                <a:path w="1659468" h="792873">
                  <a:moveTo>
                    <a:pt x="32265" y="0"/>
                  </a:moveTo>
                  <a:lnTo>
                    <a:pt x="1627203" y="0"/>
                  </a:lnTo>
                  <a:cubicBezTo>
                    <a:pt x="1635761" y="0"/>
                    <a:pt x="1643967" y="3399"/>
                    <a:pt x="1650018" y="9450"/>
                  </a:cubicBezTo>
                  <a:cubicBezTo>
                    <a:pt x="1656069" y="15501"/>
                    <a:pt x="1659468" y="23708"/>
                    <a:pt x="1659468" y="32265"/>
                  </a:cubicBezTo>
                  <a:lnTo>
                    <a:pt x="1659468" y="760608"/>
                  </a:lnTo>
                  <a:cubicBezTo>
                    <a:pt x="1659468" y="769166"/>
                    <a:pt x="1656069" y="777372"/>
                    <a:pt x="1650018" y="783423"/>
                  </a:cubicBezTo>
                  <a:cubicBezTo>
                    <a:pt x="1643967" y="789474"/>
                    <a:pt x="1635761" y="792873"/>
                    <a:pt x="1627203" y="792873"/>
                  </a:cubicBezTo>
                  <a:lnTo>
                    <a:pt x="32265" y="792873"/>
                  </a:lnTo>
                  <a:cubicBezTo>
                    <a:pt x="23708" y="792873"/>
                    <a:pt x="15501" y="789474"/>
                    <a:pt x="9450" y="783423"/>
                  </a:cubicBezTo>
                  <a:cubicBezTo>
                    <a:pt x="3399" y="777372"/>
                    <a:pt x="0" y="769166"/>
                    <a:pt x="0" y="760608"/>
                  </a:cubicBezTo>
                  <a:lnTo>
                    <a:pt x="0" y="32265"/>
                  </a:lnTo>
                  <a:cubicBezTo>
                    <a:pt x="0" y="23708"/>
                    <a:pt x="3399" y="15501"/>
                    <a:pt x="9450" y="9450"/>
                  </a:cubicBezTo>
                  <a:cubicBezTo>
                    <a:pt x="15501" y="3399"/>
                    <a:pt x="23708" y="0"/>
                    <a:pt x="32265" y="0"/>
                  </a:cubicBezTo>
                  <a:close/>
                </a:path>
              </a:pathLst>
            </a:custGeom>
            <a:blipFill>
              <a:blip r:embed="rId2">
                <a:alphaModFix amt="97000"/>
              </a:blip>
              <a:stretch>
                <a:fillRect b="-17730"/>
              </a:stretch>
            </a:blipFill>
          </p:spPr>
        </p:sp>
      </p:grpSp>
      <p:sp>
        <p:nvSpPr>
          <p:cNvPr id="4" name="AutoShape 4"/>
          <p:cNvSpPr/>
          <p:nvPr/>
        </p:nvSpPr>
        <p:spPr>
          <a:xfrm>
            <a:off x="1028700" y="5561425"/>
            <a:ext cx="16230600" cy="0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 flipV="1">
            <a:off x="1028700" y="5915777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V="1">
            <a:off x="6816578" y="5915777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flipV="1">
            <a:off x="12561555" y="5915777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" name="Group 8"/>
          <p:cNvGrpSpPr/>
          <p:nvPr/>
        </p:nvGrpSpPr>
        <p:grpSpPr>
          <a:xfrm>
            <a:off x="15147847" y="515656"/>
            <a:ext cx="2554836" cy="414740"/>
            <a:chOff x="0" y="-15523"/>
            <a:chExt cx="672879" cy="1092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2879" cy="80657"/>
            </a:xfrm>
            <a:custGeom>
              <a:avLst/>
              <a:gdLst/>
              <a:ahLst/>
              <a:cxnLst/>
              <a:rect l="l" t="t" r="r" b="b"/>
              <a:pathLst>
                <a:path w="672879" h="80657">
                  <a:moveTo>
                    <a:pt x="40328" y="0"/>
                  </a:moveTo>
                  <a:lnTo>
                    <a:pt x="632550" y="0"/>
                  </a:lnTo>
                  <a:cubicBezTo>
                    <a:pt x="654823" y="0"/>
                    <a:pt x="672879" y="18056"/>
                    <a:pt x="672879" y="40328"/>
                  </a:cubicBezTo>
                  <a:lnTo>
                    <a:pt x="672879" y="40328"/>
                  </a:lnTo>
                  <a:cubicBezTo>
                    <a:pt x="672879" y="51024"/>
                    <a:pt x="668630" y="61282"/>
                    <a:pt x="661067" y="68845"/>
                  </a:cubicBezTo>
                  <a:cubicBezTo>
                    <a:pt x="653504" y="76408"/>
                    <a:pt x="643246" y="80657"/>
                    <a:pt x="632550" y="80657"/>
                  </a:cubicBezTo>
                  <a:lnTo>
                    <a:pt x="40328" y="80657"/>
                  </a:lnTo>
                  <a:cubicBezTo>
                    <a:pt x="29633" y="80657"/>
                    <a:pt x="19375" y="76408"/>
                    <a:pt x="11812" y="68845"/>
                  </a:cubicBezTo>
                  <a:cubicBezTo>
                    <a:pt x="4249" y="61282"/>
                    <a:pt x="0" y="51024"/>
                    <a:pt x="0" y="40328"/>
                  </a:cubicBezTo>
                  <a:lnTo>
                    <a:pt x="0" y="40328"/>
                  </a:lnTo>
                  <a:cubicBezTo>
                    <a:pt x="0" y="29633"/>
                    <a:pt x="4249" y="19375"/>
                    <a:pt x="11812" y="11812"/>
                  </a:cubicBezTo>
                  <a:cubicBezTo>
                    <a:pt x="19375" y="4249"/>
                    <a:pt x="29633" y="0"/>
                    <a:pt x="403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FAF9F5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5523"/>
              <a:ext cx="672879" cy="109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</a:pPr>
              <a:r>
                <a:rPr lang="en-US" sz="1200" b="1" dirty="0">
                  <a:solidFill>
                    <a:srgbClr val="46E1B3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INTRODUCCIÓN: </a:t>
              </a:r>
              <a:r>
                <a:rPr lang="en-US" sz="1200" dirty="0">
                  <a:solidFill>
                    <a:srgbClr val="FAF9F5"/>
                  </a:solidFill>
                  <a:latin typeface="Arial Nova"/>
                  <a:ea typeface="Arial Nova"/>
                  <a:cs typeface="Arial Nova"/>
                  <a:sym typeface="Arial Nova"/>
                </a:rPr>
                <a:t>OBJETIVOS 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252602" y="661042"/>
            <a:ext cx="133350" cy="13335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E1B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11949" y="590557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080B1B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687038" y="5877707"/>
            <a:ext cx="4081790" cy="2041208"/>
            <a:chOff x="0" y="0"/>
            <a:chExt cx="5442386" cy="2721610"/>
          </a:xfrm>
        </p:grpSpPr>
        <p:sp>
          <p:nvSpPr>
            <p:cNvPr id="16" name="TextBox 16"/>
            <p:cNvSpPr txBox="1"/>
            <p:nvPr/>
          </p:nvSpPr>
          <p:spPr>
            <a:xfrm>
              <a:off x="0" y="1672378"/>
              <a:ext cx="5442386" cy="1049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080B1B"/>
                  </a:solidFill>
                  <a:latin typeface="Arial"/>
                  <a:ea typeface="Arial"/>
                  <a:cs typeface="Arial"/>
                  <a:sym typeface="Arial"/>
                </a:rPr>
                <a:t>Presentar los aspectos clave del Hub de Defensa de Aragón, destacando su </a:t>
              </a:r>
              <a:r>
                <a:rPr lang="en-US" sz="1599" b="1" spc="14">
                  <a:solidFill>
                    <a:srgbClr val="080B1B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importancia estratégica y capacidad.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5442386" cy="1495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spc="-120">
                  <a:solidFill>
                    <a:srgbClr val="7401B8"/>
                  </a:solidFill>
                  <a:latin typeface="Arial"/>
                  <a:ea typeface="Arial"/>
                  <a:cs typeface="Arial"/>
                  <a:sym typeface="Arial"/>
                </a:rPr>
                <a:t>RELEVANCIA Y CAPACIDADES DEL HUB DE DEFENSA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432016" y="5877707"/>
            <a:ext cx="4081790" cy="2298383"/>
            <a:chOff x="0" y="0"/>
            <a:chExt cx="5442386" cy="306451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672378"/>
              <a:ext cx="5442386" cy="1392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080B1B"/>
                  </a:solidFill>
                  <a:latin typeface="Arial"/>
                  <a:ea typeface="Arial"/>
                  <a:cs typeface="Arial"/>
                  <a:sym typeface="Arial"/>
                </a:rPr>
                <a:t>Exponer los</a:t>
              </a:r>
              <a:r>
                <a:rPr lang="en-US" sz="1599" b="1" spc="14">
                  <a:solidFill>
                    <a:srgbClr val="080B1B"/>
                  </a:solidFill>
                  <a:latin typeface="Arial Bold"/>
                  <a:ea typeface="Arial Bold"/>
                  <a:cs typeface="Arial Bold"/>
                  <a:sym typeface="Arial Bold"/>
                </a:rPr>
                <a:t> beneficios del proyecto para la industria de defensa y las instituciones públicas</a:t>
              </a:r>
              <a:r>
                <a:rPr lang="en-US" sz="1599" spc="14">
                  <a:solidFill>
                    <a:srgbClr val="080B1B"/>
                  </a:solidFill>
                  <a:latin typeface="Arial"/>
                  <a:ea typeface="Arial"/>
                  <a:cs typeface="Arial"/>
                  <a:sym typeface="Arial"/>
                </a:rPr>
                <a:t>, reforzando el respaldo del Ministerio de Defensa.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5442386" cy="1495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 spc="-120">
                  <a:solidFill>
                    <a:srgbClr val="7401B8"/>
                  </a:solidFill>
                  <a:latin typeface="Arial"/>
                  <a:ea typeface="Arial"/>
                  <a:cs typeface="Arial"/>
                  <a:sym typeface="Arial"/>
                </a:rPr>
                <a:t>BENEFICIOS E IMPACTO PARA LA INDUSTRIA Y EL PAÍS.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177510" y="5877707"/>
            <a:ext cx="4081790" cy="2298383"/>
            <a:chOff x="0" y="0"/>
            <a:chExt cx="5442386" cy="3064510"/>
          </a:xfrm>
        </p:grpSpPr>
        <p:sp>
          <p:nvSpPr>
            <p:cNvPr id="22" name="TextBox 22"/>
            <p:cNvSpPr txBox="1"/>
            <p:nvPr/>
          </p:nvSpPr>
          <p:spPr>
            <a:xfrm>
              <a:off x="0" y="1672378"/>
              <a:ext cx="5442386" cy="1392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080B1B"/>
                  </a:solidFill>
                  <a:latin typeface="Arial"/>
                  <a:ea typeface="Arial"/>
                  <a:cs typeface="Arial"/>
                  <a:sym typeface="Arial"/>
                </a:rPr>
                <a:t>Transmitir una visión ambiciosa y sostenible del Hub como </a:t>
              </a:r>
              <a:r>
                <a:rPr lang="en-US" sz="1599" b="1" spc="14">
                  <a:solidFill>
                    <a:srgbClr val="080B1B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motor de desarrollo económico, social y tecnológico para Aragón y España.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5442386" cy="1495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 spc="-120">
                  <a:solidFill>
                    <a:srgbClr val="7401B8"/>
                  </a:solidFill>
                  <a:latin typeface="Arial"/>
                  <a:ea typeface="Arial"/>
                  <a:cs typeface="Arial"/>
                  <a:sym typeface="Arial"/>
                </a:rPr>
                <a:t>VISIÓN ESTRATÉGICA Y COMPROMISO CON EL DESARROLLO SOSTENIBLE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8700" y="1727320"/>
            <a:ext cx="4351826" cy="230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09"/>
              </a:lnSpc>
            </a:pPr>
            <a:r>
              <a:rPr lang="en-US" sz="6999" b="1">
                <a:solidFill>
                  <a:srgbClr val="080B1B"/>
                </a:solidFill>
                <a:latin typeface="Arial Bold"/>
                <a:ea typeface="Arial Bold"/>
                <a:cs typeface="Arial Bold"/>
                <a:sym typeface="Arial Bold"/>
              </a:rPr>
              <a:t>Objetivos</a:t>
            </a:r>
          </a:p>
          <a:p>
            <a:pPr algn="l">
              <a:lnSpc>
                <a:spcPts val="8609"/>
              </a:lnSpc>
            </a:pPr>
            <a:r>
              <a:rPr lang="en-US" sz="6999">
                <a:solidFill>
                  <a:srgbClr val="080B1B"/>
                </a:solidFill>
                <a:latin typeface="Arial"/>
                <a:ea typeface="Arial"/>
                <a:cs typeface="Arial"/>
                <a:sym typeface="Arial"/>
              </a:rPr>
              <a:t>del Hub</a:t>
            </a:r>
          </a:p>
        </p:txBody>
      </p:sp>
      <p:sp>
        <p:nvSpPr>
          <p:cNvPr id="25" name="Freeform 25"/>
          <p:cNvSpPr/>
          <p:nvPr/>
        </p:nvSpPr>
        <p:spPr>
          <a:xfrm>
            <a:off x="3997871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6" name="Freeform 26"/>
          <p:cNvSpPr/>
          <p:nvPr/>
        </p:nvSpPr>
        <p:spPr>
          <a:xfrm>
            <a:off x="10111411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6" y="0"/>
                </a:lnTo>
                <a:lnTo>
                  <a:pt x="1322356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1302629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5000" y="0"/>
                </a:lnTo>
                <a:lnTo>
                  <a:pt x="1875000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Freeform 28"/>
          <p:cNvSpPr/>
          <p:nvPr/>
        </p:nvSpPr>
        <p:spPr>
          <a:xfrm>
            <a:off x="7268427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30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" name="Freeform 29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9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19999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7000" r="-1699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062212" y="517543"/>
            <a:ext cx="5613838" cy="479369"/>
            <a:chOff x="0" y="-15026"/>
            <a:chExt cx="1478542" cy="1262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78542" cy="97679"/>
            </a:xfrm>
            <a:custGeom>
              <a:avLst/>
              <a:gdLst/>
              <a:ahLst/>
              <a:cxnLst/>
              <a:rect l="l" t="t" r="r" b="b"/>
              <a:pathLst>
                <a:path w="1478542" h="97679">
                  <a:moveTo>
                    <a:pt x="48839" y="0"/>
                  </a:moveTo>
                  <a:lnTo>
                    <a:pt x="1429702" y="0"/>
                  </a:lnTo>
                  <a:cubicBezTo>
                    <a:pt x="1442655" y="0"/>
                    <a:pt x="1455078" y="5146"/>
                    <a:pt x="1464237" y="14305"/>
                  </a:cubicBezTo>
                  <a:cubicBezTo>
                    <a:pt x="1473396" y="23464"/>
                    <a:pt x="1478542" y="35886"/>
                    <a:pt x="1478542" y="48839"/>
                  </a:cubicBezTo>
                  <a:lnTo>
                    <a:pt x="1478542" y="48839"/>
                  </a:lnTo>
                  <a:cubicBezTo>
                    <a:pt x="1478542" y="75813"/>
                    <a:pt x="1456676" y="97679"/>
                    <a:pt x="1429702" y="97679"/>
                  </a:cubicBezTo>
                  <a:lnTo>
                    <a:pt x="48839" y="97679"/>
                  </a:lnTo>
                  <a:cubicBezTo>
                    <a:pt x="35886" y="97679"/>
                    <a:pt x="23464" y="92533"/>
                    <a:pt x="14305" y="83374"/>
                  </a:cubicBezTo>
                  <a:cubicBezTo>
                    <a:pt x="5146" y="74215"/>
                    <a:pt x="0" y="61792"/>
                    <a:pt x="0" y="48839"/>
                  </a:cubicBezTo>
                  <a:lnTo>
                    <a:pt x="0" y="48839"/>
                  </a:lnTo>
                  <a:cubicBezTo>
                    <a:pt x="0" y="35886"/>
                    <a:pt x="5146" y="23464"/>
                    <a:pt x="14305" y="14305"/>
                  </a:cubicBezTo>
                  <a:cubicBezTo>
                    <a:pt x="23464" y="5146"/>
                    <a:pt x="35886" y="0"/>
                    <a:pt x="4883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FAF9F5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15026"/>
              <a:ext cx="1478542" cy="1262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</a:pPr>
              <a:r>
                <a:rPr lang="en-US" sz="1200" b="1" dirty="0">
                  <a:solidFill>
                    <a:srgbClr val="49BEE3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PLAN DE IMPLEMENTACIÓN :</a:t>
              </a:r>
              <a:r>
                <a:rPr lang="en-US" sz="1200" dirty="0">
                  <a:solidFill>
                    <a:srgbClr val="49BEE3"/>
                  </a:solidFill>
                  <a:latin typeface="Arial Nova"/>
                  <a:ea typeface="Arial Nova"/>
                  <a:cs typeface="Arial Nova"/>
                  <a:sym typeface="Arial Nova"/>
                </a:rPr>
                <a:t> </a:t>
              </a:r>
              <a:r>
                <a:rPr lang="en-US" sz="1200" dirty="0">
                  <a:solidFill>
                    <a:srgbClr val="FAF9F5"/>
                  </a:solidFill>
                  <a:latin typeface="Arial Nova"/>
                  <a:ea typeface="Arial Nova"/>
                  <a:cs typeface="Arial Nova"/>
                  <a:sym typeface="Arial Nova"/>
                </a:rPr>
                <a:t>FASES DEL DESARROLLO DEL PROYECTO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72478" y="679285"/>
            <a:ext cx="133350" cy="13335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BEE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1028700" y="4463382"/>
            <a:ext cx="16230600" cy="0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1028700" y="2897819"/>
            <a:ext cx="16230600" cy="0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11"/>
          <p:cNvSpPr txBox="1"/>
          <p:nvPr/>
        </p:nvSpPr>
        <p:spPr>
          <a:xfrm>
            <a:off x="1686521" y="4659201"/>
            <a:ext cx="270743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 spc="-100">
                <a:solidFill>
                  <a:srgbClr val="49BEE3"/>
                </a:solidFill>
                <a:latin typeface="Arial"/>
                <a:ea typeface="Arial"/>
                <a:cs typeface="Arial"/>
                <a:sym typeface="Arial"/>
              </a:rPr>
              <a:t>INVESTIGACIÓN E INNOVACIÓN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586999" y="4659201"/>
            <a:ext cx="4081790" cy="94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82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u="none" strike="noStrike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Inventario de políticas públicas e instrumentos I+D+I</a:t>
            </a:r>
          </a:p>
          <a:p>
            <a:pPr marL="302261" lvl="1" indent="-151130" algn="l">
              <a:lnSpc>
                <a:spcPts val="182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u="none" strike="noStrike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Estrategia de innovación en ámbitos tecnológicos duales </a:t>
            </a:r>
          </a:p>
        </p:txBody>
      </p:sp>
      <p:sp>
        <p:nvSpPr>
          <p:cNvPr id="13" name="Freeform 13"/>
          <p:cNvSpPr/>
          <p:nvPr/>
        </p:nvSpPr>
        <p:spPr>
          <a:xfrm flipV="1">
            <a:off x="9376358" y="4721625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TextBox 14"/>
          <p:cNvSpPr txBox="1"/>
          <p:nvPr/>
        </p:nvSpPr>
        <p:spPr>
          <a:xfrm>
            <a:off x="10034179" y="4635929"/>
            <a:ext cx="2985447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 spc="-100">
                <a:solidFill>
                  <a:srgbClr val="49BEE3"/>
                </a:solidFill>
                <a:latin typeface="Arial"/>
                <a:ea typeface="Arial"/>
                <a:cs typeface="Arial"/>
                <a:sym typeface="Arial"/>
              </a:rPr>
              <a:t>CULTURA SEGURIDAD Y DEFENSA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77510" y="4635929"/>
            <a:ext cx="4081790" cy="715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82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u="none" strike="noStrike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Estrategia de comunicación del proyecto</a:t>
            </a:r>
          </a:p>
          <a:p>
            <a:pPr marL="302261" lvl="1" indent="-151130" algn="l">
              <a:lnSpc>
                <a:spcPts val="182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u="none" strike="noStrike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Plan de difusión de la cultura de seguridad y defensa </a:t>
            </a:r>
          </a:p>
        </p:txBody>
      </p:sp>
      <p:sp>
        <p:nvSpPr>
          <p:cNvPr id="16" name="Freeform 16"/>
          <p:cNvSpPr/>
          <p:nvPr/>
        </p:nvSpPr>
        <p:spPr>
          <a:xfrm flipV="1">
            <a:off x="1028700" y="4689534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-3341" y="5984446"/>
            <a:ext cx="18291341" cy="4573076"/>
            <a:chOff x="0" y="0"/>
            <a:chExt cx="4817473" cy="120443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817473" cy="1204432"/>
            </a:xfrm>
            <a:custGeom>
              <a:avLst/>
              <a:gdLst/>
              <a:ahLst/>
              <a:cxnLst/>
              <a:rect l="l" t="t" r="r" b="b"/>
              <a:pathLst>
                <a:path w="4817473" h="1204432">
                  <a:moveTo>
                    <a:pt x="0" y="0"/>
                  </a:moveTo>
                  <a:lnTo>
                    <a:pt x="4817473" y="0"/>
                  </a:lnTo>
                  <a:lnTo>
                    <a:pt x="4817473" y="1204432"/>
                  </a:lnTo>
                  <a:lnTo>
                    <a:pt x="0" y="1204432"/>
                  </a:lnTo>
                  <a:close/>
                </a:path>
              </a:pathLst>
            </a:custGeom>
            <a:solidFill>
              <a:srgbClr val="FFFFFF">
                <a:alpha val="3922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4817473" cy="1261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998333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22"/>
          <p:cNvSpPr/>
          <p:nvPr/>
        </p:nvSpPr>
        <p:spPr>
          <a:xfrm>
            <a:off x="10112798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7" y="0"/>
                </a:lnTo>
                <a:lnTo>
                  <a:pt x="1322357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23"/>
          <p:cNvSpPr/>
          <p:nvPr/>
        </p:nvSpPr>
        <p:spPr>
          <a:xfrm>
            <a:off x="1302814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4999" y="0"/>
                </a:lnTo>
                <a:lnTo>
                  <a:pt x="1874999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Freeform 24"/>
          <p:cNvSpPr/>
          <p:nvPr/>
        </p:nvSpPr>
        <p:spPr>
          <a:xfrm>
            <a:off x="7269352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5" name="Group 25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19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19999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  <p:sp>
        <p:nvSpPr>
          <p:cNvPr id="28" name="Freeform 28"/>
          <p:cNvSpPr/>
          <p:nvPr/>
        </p:nvSpPr>
        <p:spPr>
          <a:xfrm flipV="1">
            <a:off x="9331879" y="3282562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" name="Freeform 29"/>
          <p:cNvSpPr/>
          <p:nvPr/>
        </p:nvSpPr>
        <p:spPr>
          <a:xfrm flipV="1">
            <a:off x="1028700" y="3282562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0" name="AutoShape 30"/>
          <p:cNvSpPr/>
          <p:nvPr/>
        </p:nvSpPr>
        <p:spPr>
          <a:xfrm>
            <a:off x="1028700" y="8222658"/>
            <a:ext cx="13384516" cy="0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1" name="Group 31"/>
          <p:cNvGrpSpPr/>
          <p:nvPr/>
        </p:nvGrpSpPr>
        <p:grpSpPr>
          <a:xfrm>
            <a:off x="1028700" y="8127408"/>
            <a:ext cx="190500" cy="190500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4A4B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932131" y="6536896"/>
            <a:ext cx="2238024" cy="1085850"/>
            <a:chOff x="0" y="0"/>
            <a:chExt cx="2984031" cy="1447800"/>
          </a:xfrm>
        </p:grpSpPr>
        <p:sp>
          <p:nvSpPr>
            <p:cNvPr id="35" name="TextBox 35"/>
            <p:cNvSpPr txBox="1"/>
            <p:nvPr/>
          </p:nvSpPr>
          <p:spPr>
            <a:xfrm>
              <a:off x="623734" y="741468"/>
              <a:ext cx="2360298" cy="706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Comité técnico</a:t>
              </a:r>
            </a:p>
            <a:p>
              <a:pPr algn="l">
                <a:lnSpc>
                  <a:spcPts val="2079"/>
                </a:lnSpc>
              </a:pPr>
              <a:r>
                <a:rPr lang="en-US" sz="1599" b="1" spc="14">
                  <a:solidFill>
                    <a:srgbClr val="FAF9F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(FEB-NOV 2024)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23734" y="-47625"/>
              <a:ext cx="2360298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 spc="-12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REUNIONES</a:t>
              </a:r>
            </a:p>
          </p:txBody>
        </p:sp>
        <p:sp>
          <p:nvSpPr>
            <p:cNvPr id="37" name="Freeform 37"/>
            <p:cNvSpPr/>
            <p:nvPr/>
          </p:nvSpPr>
          <p:spPr>
            <a:xfrm flipV="1">
              <a:off x="0" y="0"/>
              <a:ext cx="376084" cy="376084"/>
            </a:xfrm>
            <a:custGeom>
              <a:avLst/>
              <a:gdLst/>
              <a:ahLst/>
              <a:cxnLst/>
              <a:rect l="l" t="t" r="r" b="b"/>
              <a:pathLst>
                <a:path w="376084" h="376084">
                  <a:moveTo>
                    <a:pt x="0" y="376084"/>
                  </a:moveTo>
                  <a:lnTo>
                    <a:pt x="376084" y="376084"/>
                  </a:lnTo>
                  <a:lnTo>
                    <a:pt x="376084" y="0"/>
                  </a:lnTo>
                  <a:lnTo>
                    <a:pt x="0" y="0"/>
                  </a:lnTo>
                  <a:lnTo>
                    <a:pt x="0" y="376084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38" name="Group 38"/>
          <p:cNvGrpSpPr/>
          <p:nvPr/>
        </p:nvGrpSpPr>
        <p:grpSpPr>
          <a:xfrm>
            <a:off x="9205912" y="6536896"/>
            <a:ext cx="4350487" cy="1343025"/>
            <a:chOff x="0" y="0"/>
            <a:chExt cx="5800650" cy="1790700"/>
          </a:xfrm>
        </p:grpSpPr>
        <p:sp>
          <p:nvSpPr>
            <p:cNvPr id="39" name="TextBox 39"/>
            <p:cNvSpPr txBox="1"/>
            <p:nvPr/>
          </p:nvSpPr>
          <p:spPr>
            <a:xfrm>
              <a:off x="680884" y="741468"/>
              <a:ext cx="5119766" cy="1049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VALIDACIÓN MINISTERIO DE DEFENSA</a:t>
              </a:r>
            </a:p>
            <a:p>
              <a:pPr algn="l">
                <a:lnSpc>
                  <a:spcPts val="2079"/>
                </a:lnSpc>
              </a:pPr>
              <a:r>
                <a:rPr lang="en-US" sz="1599" b="1" spc="14">
                  <a:solidFill>
                    <a:srgbClr val="FAF9F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(DIC 2024)</a:t>
              </a:r>
            </a:p>
          </p:txBody>
        </p:sp>
        <p:sp>
          <p:nvSpPr>
            <p:cNvPr id="40" name="Freeform 40"/>
            <p:cNvSpPr/>
            <p:nvPr/>
          </p:nvSpPr>
          <p:spPr>
            <a:xfrm flipV="1">
              <a:off x="0" y="50761"/>
              <a:ext cx="376084" cy="376084"/>
            </a:xfrm>
            <a:custGeom>
              <a:avLst/>
              <a:gdLst/>
              <a:ahLst/>
              <a:cxnLst/>
              <a:rect l="l" t="t" r="r" b="b"/>
              <a:pathLst>
                <a:path w="376084" h="376084">
                  <a:moveTo>
                    <a:pt x="0" y="376084"/>
                  </a:moveTo>
                  <a:lnTo>
                    <a:pt x="376084" y="376084"/>
                  </a:lnTo>
                  <a:lnTo>
                    <a:pt x="376084" y="0"/>
                  </a:lnTo>
                  <a:lnTo>
                    <a:pt x="0" y="0"/>
                  </a:lnTo>
                  <a:lnTo>
                    <a:pt x="0" y="376084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680884" y="-47625"/>
              <a:ext cx="4755521" cy="53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 spc="-12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PRESENTACIÓN OFICIAL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4565616" y="6536896"/>
            <a:ext cx="2941334" cy="1166207"/>
            <a:chOff x="0" y="0"/>
            <a:chExt cx="3921778" cy="1554943"/>
          </a:xfrm>
        </p:grpSpPr>
        <p:sp>
          <p:nvSpPr>
            <p:cNvPr id="43" name="TextBox 43"/>
            <p:cNvSpPr txBox="1"/>
            <p:nvPr/>
          </p:nvSpPr>
          <p:spPr>
            <a:xfrm>
              <a:off x="680884" y="1191511"/>
              <a:ext cx="2847826" cy="3634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79"/>
                </a:lnSpc>
              </a:pPr>
              <a:r>
                <a:rPr lang="en-US" sz="1599" spc="14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(2025)</a:t>
              </a:r>
            </a:p>
          </p:txBody>
        </p:sp>
        <p:sp>
          <p:nvSpPr>
            <p:cNvPr id="44" name="Freeform 44"/>
            <p:cNvSpPr/>
            <p:nvPr/>
          </p:nvSpPr>
          <p:spPr>
            <a:xfrm flipV="1">
              <a:off x="0" y="50761"/>
              <a:ext cx="376084" cy="376084"/>
            </a:xfrm>
            <a:custGeom>
              <a:avLst/>
              <a:gdLst/>
              <a:ahLst/>
              <a:cxnLst/>
              <a:rect l="l" t="t" r="r" b="b"/>
              <a:pathLst>
                <a:path w="376084" h="376084">
                  <a:moveTo>
                    <a:pt x="0" y="376084"/>
                  </a:moveTo>
                  <a:lnTo>
                    <a:pt x="376084" y="376084"/>
                  </a:lnTo>
                  <a:lnTo>
                    <a:pt x="376084" y="0"/>
                  </a:lnTo>
                  <a:lnTo>
                    <a:pt x="0" y="0"/>
                  </a:lnTo>
                  <a:lnTo>
                    <a:pt x="0" y="376084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680884" y="-47625"/>
              <a:ext cx="3240894" cy="1012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 spc="-12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UBICACIONES Y CONTENIDOS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5641619" y="8127408"/>
            <a:ext cx="190500" cy="190500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4A4B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8953500" y="8127408"/>
            <a:ext cx="190500" cy="190500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4A4B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4317966" y="8127408"/>
            <a:ext cx="190500" cy="190500"/>
            <a:chOff x="0" y="0"/>
            <a:chExt cx="812800" cy="8128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4A4B"/>
            </a:solidFill>
          </p:spPr>
        </p:sp>
        <p:sp>
          <p:nvSpPr>
            <p:cNvPr id="54" name="TextBox 5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sp>
        <p:nvSpPr>
          <p:cNvPr id="55" name="AutoShape 55"/>
          <p:cNvSpPr/>
          <p:nvPr/>
        </p:nvSpPr>
        <p:spPr>
          <a:xfrm>
            <a:off x="1128713" y="6536896"/>
            <a:ext cx="0" cy="1685762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6" name="AutoShape 56"/>
          <p:cNvSpPr/>
          <p:nvPr/>
        </p:nvSpPr>
        <p:spPr>
          <a:xfrm>
            <a:off x="5741631" y="6536896"/>
            <a:ext cx="0" cy="1685762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AutoShape 57"/>
          <p:cNvSpPr/>
          <p:nvPr/>
        </p:nvSpPr>
        <p:spPr>
          <a:xfrm>
            <a:off x="9048750" y="6536896"/>
            <a:ext cx="0" cy="1685762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8" name="AutoShape 58"/>
          <p:cNvSpPr/>
          <p:nvPr/>
        </p:nvSpPr>
        <p:spPr>
          <a:xfrm>
            <a:off x="14408454" y="6536896"/>
            <a:ext cx="0" cy="1685762"/>
          </a:xfrm>
          <a:prstGeom prst="line">
            <a:avLst/>
          </a:prstGeom>
          <a:ln w="9525" cap="flat">
            <a:solidFill>
              <a:srgbClr val="4C4A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9" name="TextBox 59"/>
          <p:cNvSpPr txBox="1"/>
          <p:nvPr/>
        </p:nvSpPr>
        <p:spPr>
          <a:xfrm>
            <a:off x="611949" y="590557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sp>
        <p:nvSpPr>
          <p:cNvPr id="60" name="Freeform 60"/>
          <p:cNvSpPr/>
          <p:nvPr/>
        </p:nvSpPr>
        <p:spPr>
          <a:xfrm flipV="1">
            <a:off x="9331879" y="1742957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1" name="TextBox 61"/>
          <p:cNvSpPr txBox="1"/>
          <p:nvPr/>
        </p:nvSpPr>
        <p:spPr>
          <a:xfrm>
            <a:off x="1800065" y="7081091"/>
            <a:ext cx="3077909" cy="541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9"/>
              </a:lnSpc>
            </a:pPr>
            <a:r>
              <a:rPr lang="en-US" sz="1599" spc="14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Constitución del Comité Técnico</a:t>
            </a:r>
          </a:p>
          <a:p>
            <a:pPr algn="l">
              <a:lnSpc>
                <a:spcPts val="2079"/>
              </a:lnSpc>
            </a:pPr>
            <a:r>
              <a:rPr lang="en-US" sz="1599" b="1" spc="14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(FEB 2024)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800065" y="6489271"/>
            <a:ext cx="3077909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879"/>
              </a:lnSpc>
              <a:spcBef>
                <a:spcPct val="0"/>
              </a:spcBef>
            </a:pPr>
            <a:r>
              <a:rPr lang="en-US" sz="2400" spc="-120">
                <a:solidFill>
                  <a:srgbClr val="49BEE3"/>
                </a:solidFill>
                <a:latin typeface="Arial"/>
                <a:ea typeface="Arial"/>
                <a:cs typeface="Arial"/>
                <a:sym typeface="Arial"/>
              </a:rPr>
              <a:t>KICK OFF</a:t>
            </a:r>
          </a:p>
        </p:txBody>
      </p:sp>
      <p:sp>
        <p:nvSpPr>
          <p:cNvPr id="63" name="Freeform 63"/>
          <p:cNvSpPr/>
          <p:nvPr/>
        </p:nvSpPr>
        <p:spPr>
          <a:xfrm flipV="1">
            <a:off x="1367616" y="6536896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3"/>
                </a:moveTo>
                <a:lnTo>
                  <a:pt x="282063" y="282063"/>
                </a:lnTo>
                <a:lnTo>
                  <a:pt x="282063" y="0"/>
                </a:lnTo>
                <a:lnTo>
                  <a:pt x="0" y="0"/>
                </a:lnTo>
                <a:lnTo>
                  <a:pt x="0" y="282063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4" name="TextBox 64"/>
          <p:cNvSpPr txBox="1"/>
          <p:nvPr/>
        </p:nvSpPr>
        <p:spPr>
          <a:xfrm>
            <a:off x="1686521" y="3093638"/>
            <a:ext cx="270743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 spc="-100">
                <a:solidFill>
                  <a:srgbClr val="49BEE3"/>
                </a:solidFill>
                <a:latin typeface="Arial"/>
                <a:ea typeface="Arial"/>
                <a:cs typeface="Arial"/>
                <a:sym typeface="Arial"/>
              </a:rPr>
              <a:t>FORMACIÓN Y EMPRENDIMIENTO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586999" y="3093638"/>
            <a:ext cx="4081790" cy="94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Estudio de necesidades de perfiles Vs talento disponible</a:t>
            </a:r>
          </a:p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Mapa del ecosistema emprendedor para su enfoque dual 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0034179" y="3070366"/>
            <a:ext cx="2985447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 spc="-100">
                <a:solidFill>
                  <a:srgbClr val="49BEE3"/>
                </a:solidFill>
                <a:latin typeface="Arial"/>
                <a:ea typeface="Arial"/>
                <a:cs typeface="Arial"/>
                <a:sym typeface="Arial"/>
              </a:rPr>
              <a:t>INFRAESTRUCTURAS DUALES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3177510" y="3070366"/>
            <a:ext cx="4081790" cy="117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Análisis situación actual infraestructuras duales rodoviarias, ferroviarias y aeroportuarias de la comunidad</a:t>
            </a:r>
          </a:p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Definición estrategia futura conforme a las necesidades duales y la estrategia de Defensa  </a:t>
            </a:r>
          </a:p>
        </p:txBody>
      </p:sp>
      <p:sp>
        <p:nvSpPr>
          <p:cNvPr id="68" name="Freeform 68"/>
          <p:cNvSpPr/>
          <p:nvPr/>
        </p:nvSpPr>
        <p:spPr>
          <a:xfrm flipV="1">
            <a:off x="1028700" y="1781028"/>
            <a:ext cx="282063" cy="282063"/>
          </a:xfrm>
          <a:custGeom>
            <a:avLst/>
            <a:gdLst/>
            <a:ahLst/>
            <a:cxnLst/>
            <a:rect l="l" t="t" r="r" b="b"/>
            <a:pathLst>
              <a:path w="282063" h="282063">
                <a:moveTo>
                  <a:pt x="0" y="282062"/>
                </a:moveTo>
                <a:lnTo>
                  <a:pt x="282063" y="282062"/>
                </a:lnTo>
                <a:lnTo>
                  <a:pt x="282063" y="0"/>
                </a:lnTo>
                <a:lnTo>
                  <a:pt x="0" y="0"/>
                </a:lnTo>
                <a:lnTo>
                  <a:pt x="0" y="28206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9" name="TextBox 69"/>
          <p:cNvSpPr txBox="1"/>
          <p:nvPr/>
        </p:nvSpPr>
        <p:spPr>
          <a:xfrm>
            <a:off x="1686521" y="1695332"/>
            <a:ext cx="2192910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spc="-100">
                <a:solidFill>
                  <a:srgbClr val="49BEE3"/>
                </a:solidFill>
                <a:latin typeface="Arial"/>
                <a:ea typeface="Arial"/>
                <a:cs typeface="Arial"/>
                <a:sym typeface="Arial"/>
              </a:rPr>
              <a:t>ANÁLISIS ESTRATÉGICO 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586999" y="1695332"/>
            <a:ext cx="4081790" cy="715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Estudio de antecedentes, benchmarking, estado actual sector, DAFO/CAME</a:t>
            </a:r>
          </a:p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Estudio necesidades del sector 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10034179" y="1733403"/>
            <a:ext cx="2192910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 spc="-100">
                <a:solidFill>
                  <a:srgbClr val="49BEE3"/>
                </a:solidFill>
                <a:latin typeface="Arial"/>
                <a:ea typeface="Arial"/>
                <a:cs typeface="Arial"/>
                <a:sym typeface="Arial"/>
              </a:rPr>
              <a:t>INDUSTRIA DE DEFENSA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3177510" y="1733403"/>
            <a:ext cx="4081790" cy="94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Definición de criterios de excelencia para localización de la industria de la Defensa</a:t>
            </a:r>
          </a:p>
          <a:p>
            <a:pPr marL="302261" lvl="1" indent="-151130" algn="l">
              <a:lnSpc>
                <a:spcPts val="1820"/>
              </a:lnSpc>
              <a:buFont typeface="Arial"/>
              <a:buChar char="•"/>
            </a:pPr>
            <a:r>
              <a:rPr lang="en-US" sz="1400" spc="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Localización de espacios para el desarrollo de la industria de la Defensa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7000" r="-1699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70037" y="1742420"/>
            <a:ext cx="5038657" cy="6564408"/>
            <a:chOff x="0" y="0"/>
            <a:chExt cx="6718209" cy="875254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6718209" cy="8752543"/>
              <a:chOff x="0" y="0"/>
              <a:chExt cx="1327054" cy="172889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27054" cy="1728897"/>
              </a:xfrm>
              <a:custGeom>
                <a:avLst/>
                <a:gdLst/>
                <a:ahLst/>
                <a:cxnLst/>
                <a:rect l="l" t="t" r="r" b="b"/>
                <a:pathLst>
                  <a:path w="1327054" h="1728897">
                    <a:moveTo>
                      <a:pt x="76825" y="0"/>
                    </a:moveTo>
                    <a:lnTo>
                      <a:pt x="1250228" y="0"/>
                    </a:lnTo>
                    <a:cubicBezTo>
                      <a:pt x="1292658" y="0"/>
                      <a:pt x="1327054" y="34396"/>
                      <a:pt x="1327054" y="76825"/>
                    </a:cubicBezTo>
                    <a:lnTo>
                      <a:pt x="1327054" y="1652072"/>
                    </a:lnTo>
                    <a:cubicBezTo>
                      <a:pt x="1327054" y="1694502"/>
                      <a:pt x="1292658" y="1728897"/>
                      <a:pt x="1250228" y="1728897"/>
                    </a:cubicBezTo>
                    <a:lnTo>
                      <a:pt x="76825" y="1728897"/>
                    </a:lnTo>
                    <a:cubicBezTo>
                      <a:pt x="34396" y="1728897"/>
                      <a:pt x="0" y="1694502"/>
                      <a:pt x="0" y="1652072"/>
                    </a:cubicBezTo>
                    <a:lnTo>
                      <a:pt x="0" y="76825"/>
                    </a:lnTo>
                    <a:cubicBezTo>
                      <a:pt x="0" y="34396"/>
                      <a:pt x="34396" y="0"/>
                      <a:pt x="7682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4C4A4B"/>
                </a:solidFill>
                <a:prstDash val="solid"/>
                <a:round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57150"/>
                <a:ext cx="1327054" cy="178604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821759" y="633589"/>
              <a:ext cx="5188441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 spc="-15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PRÓXIMOS PASOS: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57580" y="1774547"/>
              <a:ext cx="5452620" cy="3919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Difusión interna del proyecto</a:t>
              </a:r>
            </a:p>
            <a:p>
              <a:pPr algn="l">
                <a:lnSpc>
                  <a:spcPts val="2600"/>
                </a:lnSpc>
              </a:pPr>
              <a:endParaRPr lang="en-US" sz="2000" spc="18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Avances en todos los lotes de proyecto</a:t>
              </a:r>
            </a:p>
            <a:p>
              <a:pPr algn="l">
                <a:lnSpc>
                  <a:spcPts val="2600"/>
                </a:lnSpc>
              </a:pPr>
              <a:endParaRPr lang="en-US" sz="2000" spc="18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Estudio de necesidades</a:t>
              </a:r>
            </a:p>
            <a:p>
              <a:pPr algn="l">
                <a:lnSpc>
                  <a:spcPts val="2600"/>
                </a:lnSpc>
              </a:pPr>
              <a:endParaRPr lang="en-US" sz="2000" spc="18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Inicio de la promoción comercial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98333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>
            <a:off x="10112798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7" y="0"/>
                </a:lnTo>
                <a:lnTo>
                  <a:pt x="1322357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>
            <a:off x="1302814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4999" y="0"/>
                </a:lnTo>
                <a:lnTo>
                  <a:pt x="1874999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3"/>
          <p:cNvSpPr/>
          <p:nvPr/>
        </p:nvSpPr>
        <p:spPr>
          <a:xfrm>
            <a:off x="7269352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4" name="Group 14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19999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alphaModFix amt="19999"/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611949" y="590557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599219" y="1589798"/>
            <a:ext cx="10569193" cy="2978164"/>
            <a:chOff x="0" y="0"/>
            <a:chExt cx="14092257" cy="3970885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4092257" cy="3970885"/>
              <a:chOff x="0" y="0"/>
              <a:chExt cx="2783656" cy="78437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783656" cy="784372"/>
              </a:xfrm>
              <a:custGeom>
                <a:avLst/>
                <a:gdLst/>
                <a:ahLst/>
                <a:cxnLst/>
                <a:rect l="l" t="t" r="r" b="b"/>
                <a:pathLst>
                  <a:path w="2783656" h="784372">
                    <a:moveTo>
                      <a:pt x="36625" y="0"/>
                    </a:moveTo>
                    <a:lnTo>
                      <a:pt x="2747031" y="0"/>
                    </a:lnTo>
                    <a:cubicBezTo>
                      <a:pt x="2767258" y="0"/>
                      <a:pt x="2783656" y="16398"/>
                      <a:pt x="2783656" y="36625"/>
                    </a:cubicBezTo>
                    <a:lnTo>
                      <a:pt x="2783656" y="747747"/>
                    </a:lnTo>
                    <a:cubicBezTo>
                      <a:pt x="2783656" y="767975"/>
                      <a:pt x="2767258" y="784372"/>
                      <a:pt x="2747031" y="784372"/>
                    </a:cubicBezTo>
                    <a:lnTo>
                      <a:pt x="36625" y="784372"/>
                    </a:lnTo>
                    <a:cubicBezTo>
                      <a:pt x="16398" y="784372"/>
                      <a:pt x="0" y="767975"/>
                      <a:pt x="0" y="747747"/>
                    </a:cubicBezTo>
                    <a:lnTo>
                      <a:pt x="0" y="36625"/>
                    </a:lnTo>
                    <a:cubicBezTo>
                      <a:pt x="0" y="16398"/>
                      <a:pt x="16398" y="0"/>
                      <a:pt x="36625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4C4A4B"/>
                </a:solidFill>
                <a:prstDash val="solid"/>
                <a:round/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57150"/>
                <a:ext cx="2783656" cy="8415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664232" y="586176"/>
              <a:ext cx="11178857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spc="-15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C/P (2024) 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64232" y="1558026"/>
              <a:ext cx="11567365" cy="1760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Estudio de mercado 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Implicación empresas referentes 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Grupos de trabajo y entrevistas 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Dosier Empresas industria defensa 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99219" y="5004813"/>
            <a:ext cx="5088640" cy="3302014"/>
            <a:chOff x="0" y="0"/>
            <a:chExt cx="6784853" cy="4402685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6784853" cy="4402685"/>
              <a:chOff x="0" y="0"/>
              <a:chExt cx="1340218" cy="869666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340218" cy="869666"/>
              </a:xfrm>
              <a:custGeom>
                <a:avLst/>
                <a:gdLst/>
                <a:ahLst/>
                <a:cxnLst/>
                <a:rect l="l" t="t" r="r" b="b"/>
                <a:pathLst>
                  <a:path w="1340218" h="869666">
                    <a:moveTo>
                      <a:pt x="76071" y="0"/>
                    </a:moveTo>
                    <a:lnTo>
                      <a:pt x="1264147" y="0"/>
                    </a:lnTo>
                    <a:cubicBezTo>
                      <a:pt x="1284322" y="0"/>
                      <a:pt x="1303671" y="8015"/>
                      <a:pt x="1317937" y="22281"/>
                    </a:cubicBezTo>
                    <a:cubicBezTo>
                      <a:pt x="1332203" y="36547"/>
                      <a:pt x="1340218" y="55895"/>
                      <a:pt x="1340218" y="76071"/>
                    </a:cubicBezTo>
                    <a:lnTo>
                      <a:pt x="1340218" y="793596"/>
                    </a:lnTo>
                    <a:cubicBezTo>
                      <a:pt x="1340218" y="813771"/>
                      <a:pt x="1332203" y="833120"/>
                      <a:pt x="1317937" y="847386"/>
                    </a:cubicBezTo>
                    <a:cubicBezTo>
                      <a:pt x="1303671" y="861652"/>
                      <a:pt x="1284322" y="869666"/>
                      <a:pt x="1264147" y="869666"/>
                    </a:cubicBezTo>
                    <a:lnTo>
                      <a:pt x="76071" y="869666"/>
                    </a:lnTo>
                    <a:cubicBezTo>
                      <a:pt x="55895" y="869666"/>
                      <a:pt x="36547" y="861652"/>
                      <a:pt x="22281" y="847386"/>
                    </a:cubicBezTo>
                    <a:cubicBezTo>
                      <a:pt x="8015" y="833120"/>
                      <a:pt x="0" y="813771"/>
                      <a:pt x="0" y="793596"/>
                    </a:cubicBezTo>
                    <a:lnTo>
                      <a:pt x="0" y="76071"/>
                    </a:lnTo>
                    <a:cubicBezTo>
                      <a:pt x="0" y="55895"/>
                      <a:pt x="8015" y="36547"/>
                      <a:pt x="22281" y="22281"/>
                    </a:cubicBezTo>
                    <a:cubicBezTo>
                      <a:pt x="36547" y="8015"/>
                      <a:pt x="55895" y="0"/>
                      <a:pt x="7607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4C4A4B"/>
                </a:solidFill>
                <a:prstDash val="solid"/>
                <a:round/>
              </a:ln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57150"/>
                <a:ext cx="1340218" cy="9268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794868" y="586176"/>
              <a:ext cx="538216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spc="-15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M/P (2025...) 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07817" y="1558026"/>
              <a:ext cx="5569219" cy="1760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Consultoría, acompañamiento y formación 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Crecimiento empresarial 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Diversificación empresarial 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079772" y="5004813"/>
            <a:ext cx="5088640" cy="3302014"/>
            <a:chOff x="0" y="0"/>
            <a:chExt cx="6784853" cy="4402685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6784853" cy="4402685"/>
              <a:chOff x="0" y="0"/>
              <a:chExt cx="1340218" cy="869666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340218" cy="869666"/>
              </a:xfrm>
              <a:custGeom>
                <a:avLst/>
                <a:gdLst/>
                <a:ahLst/>
                <a:cxnLst/>
                <a:rect l="l" t="t" r="r" b="b"/>
                <a:pathLst>
                  <a:path w="1340218" h="869666">
                    <a:moveTo>
                      <a:pt x="76071" y="0"/>
                    </a:moveTo>
                    <a:lnTo>
                      <a:pt x="1264147" y="0"/>
                    </a:lnTo>
                    <a:cubicBezTo>
                      <a:pt x="1284322" y="0"/>
                      <a:pt x="1303671" y="8015"/>
                      <a:pt x="1317937" y="22281"/>
                    </a:cubicBezTo>
                    <a:cubicBezTo>
                      <a:pt x="1332203" y="36547"/>
                      <a:pt x="1340218" y="55895"/>
                      <a:pt x="1340218" y="76071"/>
                    </a:cubicBezTo>
                    <a:lnTo>
                      <a:pt x="1340218" y="793596"/>
                    </a:lnTo>
                    <a:cubicBezTo>
                      <a:pt x="1340218" y="813771"/>
                      <a:pt x="1332203" y="833120"/>
                      <a:pt x="1317937" y="847386"/>
                    </a:cubicBezTo>
                    <a:cubicBezTo>
                      <a:pt x="1303671" y="861652"/>
                      <a:pt x="1284322" y="869666"/>
                      <a:pt x="1264147" y="869666"/>
                    </a:cubicBezTo>
                    <a:lnTo>
                      <a:pt x="76071" y="869666"/>
                    </a:lnTo>
                    <a:cubicBezTo>
                      <a:pt x="55895" y="869666"/>
                      <a:pt x="36547" y="861652"/>
                      <a:pt x="22281" y="847386"/>
                    </a:cubicBezTo>
                    <a:cubicBezTo>
                      <a:pt x="8015" y="833120"/>
                      <a:pt x="0" y="813771"/>
                      <a:pt x="0" y="793596"/>
                    </a:cubicBezTo>
                    <a:lnTo>
                      <a:pt x="0" y="76071"/>
                    </a:lnTo>
                    <a:cubicBezTo>
                      <a:pt x="0" y="55895"/>
                      <a:pt x="8015" y="36547"/>
                      <a:pt x="22281" y="22281"/>
                    </a:cubicBezTo>
                    <a:cubicBezTo>
                      <a:pt x="36547" y="8015"/>
                      <a:pt x="55895" y="0"/>
                      <a:pt x="7607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" cap="rnd">
                <a:solidFill>
                  <a:srgbClr val="4C4A4B"/>
                </a:solidFill>
                <a:prstDash val="solid"/>
                <a:round/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-57150"/>
                <a:ext cx="1340218" cy="92681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72"/>
                  </a:lnSpc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794868" y="586176"/>
              <a:ext cx="5382169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 spc="-150">
                  <a:solidFill>
                    <a:srgbClr val="49BEE3"/>
                  </a:solidFill>
                  <a:latin typeface="Arial"/>
                  <a:ea typeface="Arial"/>
                  <a:cs typeface="Arial"/>
                  <a:sym typeface="Arial"/>
                </a:rPr>
                <a:t>L/P (...) 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07817" y="1558026"/>
              <a:ext cx="5569219" cy="1328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Planes internacionalización 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Captación fondos europeos </a:t>
              </a:r>
            </a:p>
            <a:p>
              <a:pPr marL="431801" lvl="1" indent="-215900" algn="l">
                <a:lnSpc>
                  <a:spcPts val="2600"/>
                </a:lnSpc>
                <a:buFont typeface="Arial"/>
                <a:buChar char="•"/>
              </a:pPr>
              <a:r>
                <a:rPr lang="en-US" sz="2000" spc="18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Atracción empresas tractoras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254898" y="517342"/>
            <a:ext cx="3421152" cy="479369"/>
            <a:chOff x="0" y="-15079"/>
            <a:chExt cx="901044" cy="126254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901044" cy="97679"/>
            </a:xfrm>
            <a:custGeom>
              <a:avLst/>
              <a:gdLst/>
              <a:ahLst/>
              <a:cxnLst/>
              <a:rect l="l" t="t" r="r" b="b"/>
              <a:pathLst>
                <a:path w="901044" h="97679">
                  <a:moveTo>
                    <a:pt x="48839" y="0"/>
                  </a:moveTo>
                  <a:lnTo>
                    <a:pt x="852205" y="0"/>
                  </a:lnTo>
                  <a:cubicBezTo>
                    <a:pt x="865158" y="0"/>
                    <a:pt x="877580" y="5146"/>
                    <a:pt x="886739" y="14305"/>
                  </a:cubicBezTo>
                  <a:cubicBezTo>
                    <a:pt x="895899" y="23464"/>
                    <a:pt x="901044" y="35886"/>
                    <a:pt x="901044" y="48839"/>
                  </a:cubicBezTo>
                  <a:lnTo>
                    <a:pt x="901044" y="48839"/>
                  </a:lnTo>
                  <a:cubicBezTo>
                    <a:pt x="901044" y="75813"/>
                    <a:pt x="879178" y="97679"/>
                    <a:pt x="852205" y="97679"/>
                  </a:cubicBezTo>
                  <a:lnTo>
                    <a:pt x="48839" y="97679"/>
                  </a:lnTo>
                  <a:cubicBezTo>
                    <a:pt x="35886" y="97679"/>
                    <a:pt x="23464" y="92533"/>
                    <a:pt x="14305" y="83374"/>
                  </a:cubicBezTo>
                  <a:cubicBezTo>
                    <a:pt x="5146" y="74215"/>
                    <a:pt x="0" y="61792"/>
                    <a:pt x="0" y="48839"/>
                  </a:cubicBezTo>
                  <a:lnTo>
                    <a:pt x="0" y="48839"/>
                  </a:lnTo>
                  <a:cubicBezTo>
                    <a:pt x="0" y="35886"/>
                    <a:pt x="5146" y="23464"/>
                    <a:pt x="14305" y="14305"/>
                  </a:cubicBezTo>
                  <a:cubicBezTo>
                    <a:pt x="23464" y="5146"/>
                    <a:pt x="35886" y="0"/>
                    <a:pt x="4883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>
              <a:solidFill>
                <a:srgbClr val="FAF9F5"/>
              </a:solidFill>
              <a:prstDash val="solid"/>
              <a:round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0" y="-15079"/>
              <a:ext cx="901044" cy="1262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680"/>
                </a:lnSpc>
              </a:pPr>
              <a:r>
                <a:rPr lang="en-US" sz="1200" b="1" dirty="0">
                  <a:solidFill>
                    <a:srgbClr val="49BEE3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PLAN DE IMPLEMENTACIÓN:</a:t>
              </a:r>
              <a:r>
                <a:rPr lang="en-US" sz="1200" dirty="0">
                  <a:solidFill>
                    <a:srgbClr val="49BEE3"/>
                  </a:solidFill>
                  <a:latin typeface="Arial Nova"/>
                  <a:ea typeface="Arial Nova"/>
                  <a:cs typeface="Arial Nova"/>
                  <a:sym typeface="Arial Nova"/>
                </a:rPr>
                <a:t> </a:t>
              </a:r>
              <a:r>
                <a:rPr lang="en-US" sz="1200" dirty="0">
                  <a:solidFill>
                    <a:srgbClr val="FAF9F5"/>
                  </a:solidFill>
                  <a:latin typeface="Arial Nova"/>
                  <a:ea typeface="Arial Nova"/>
                  <a:cs typeface="Arial Nova"/>
                  <a:sym typeface="Arial Nova"/>
                </a:rPr>
                <a:t>ACCIONES  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4417999" y="679285"/>
            <a:ext cx="133350" cy="133350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BEE3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8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1472003"/>
            <a:chOff x="0" y="0"/>
            <a:chExt cx="6600410" cy="41404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0410" cy="4140415"/>
            </a:xfrm>
            <a:custGeom>
              <a:avLst/>
              <a:gdLst/>
              <a:ahLst/>
              <a:cxnLst/>
              <a:rect l="l" t="t" r="r" b="b"/>
              <a:pathLst>
                <a:path w="6600410" h="4140415">
                  <a:moveTo>
                    <a:pt x="0" y="0"/>
                  </a:moveTo>
                  <a:lnTo>
                    <a:pt x="6600410" y="0"/>
                  </a:lnTo>
                  <a:lnTo>
                    <a:pt x="6600410" y="4140415"/>
                  </a:lnTo>
                  <a:lnTo>
                    <a:pt x="0" y="4140415"/>
                  </a:lnTo>
                  <a:close/>
                </a:path>
              </a:pathLst>
            </a:custGeom>
            <a:blipFill>
              <a:blip r:embed="rId2">
                <a:alphaModFix amt="7999"/>
              </a:blip>
              <a:stretch>
                <a:fillRect l="-5759" r="-5759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695424" y="6533989"/>
            <a:ext cx="8897153" cy="1035211"/>
            <a:chOff x="0" y="0"/>
            <a:chExt cx="11862871" cy="1380282"/>
          </a:xfrm>
        </p:grpSpPr>
        <p:sp>
          <p:nvSpPr>
            <p:cNvPr id="5" name="AutoShape 5"/>
            <p:cNvSpPr/>
            <p:nvPr/>
          </p:nvSpPr>
          <p:spPr>
            <a:xfrm flipV="1">
              <a:off x="4548645" y="0"/>
              <a:ext cx="0" cy="1380282"/>
            </a:xfrm>
            <a:prstGeom prst="line">
              <a:avLst/>
            </a:prstGeom>
            <a:ln w="12700" cap="flat">
              <a:solidFill>
                <a:srgbClr val="4C4A4B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6" name="Freeform 6"/>
            <p:cNvSpPr/>
            <p:nvPr/>
          </p:nvSpPr>
          <p:spPr>
            <a:xfrm>
              <a:off x="6652355" y="46841"/>
              <a:ext cx="513734" cy="513734"/>
            </a:xfrm>
            <a:custGeom>
              <a:avLst/>
              <a:gdLst/>
              <a:ahLst/>
              <a:cxnLst/>
              <a:rect l="l" t="t" r="r" b="b"/>
              <a:pathLst>
                <a:path w="513734" h="513734">
                  <a:moveTo>
                    <a:pt x="0" y="0"/>
                  </a:moveTo>
                  <a:lnTo>
                    <a:pt x="513734" y="0"/>
                  </a:lnTo>
                  <a:lnTo>
                    <a:pt x="513734" y="513734"/>
                  </a:lnTo>
                  <a:lnTo>
                    <a:pt x="0" y="5137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6679355" y="819201"/>
              <a:ext cx="503955" cy="514239"/>
            </a:xfrm>
            <a:custGeom>
              <a:avLst/>
              <a:gdLst/>
              <a:ahLst/>
              <a:cxnLst/>
              <a:rect l="l" t="t" r="r" b="b"/>
              <a:pathLst>
                <a:path w="503955" h="514239">
                  <a:moveTo>
                    <a:pt x="0" y="0"/>
                  </a:moveTo>
                  <a:lnTo>
                    <a:pt x="503954" y="0"/>
                  </a:lnTo>
                  <a:lnTo>
                    <a:pt x="503954" y="514240"/>
                  </a:lnTo>
                  <a:lnTo>
                    <a:pt x="0" y="514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4941874" y="0"/>
              <a:ext cx="1380282" cy="1380282"/>
            </a:xfrm>
            <a:custGeom>
              <a:avLst/>
              <a:gdLst/>
              <a:ahLst/>
              <a:cxnLst/>
              <a:rect l="l" t="t" r="r" b="b"/>
              <a:pathLst>
                <a:path w="1380282" h="1380282">
                  <a:moveTo>
                    <a:pt x="0" y="0"/>
                  </a:moveTo>
                  <a:lnTo>
                    <a:pt x="1380281" y="0"/>
                  </a:lnTo>
                  <a:lnTo>
                    <a:pt x="1380281" y="1380282"/>
                  </a:lnTo>
                  <a:lnTo>
                    <a:pt x="0" y="1380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9" name="TextBox 9"/>
            <p:cNvSpPr txBox="1"/>
            <p:nvPr/>
          </p:nvSpPr>
          <p:spPr>
            <a:xfrm>
              <a:off x="7401046" y="835724"/>
              <a:ext cx="4461824" cy="420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40"/>
                </a:lnSpc>
              </a:pPr>
              <a:r>
                <a:rPr lang="en-US" sz="1800" b="1" spc="18">
                  <a:solidFill>
                    <a:srgbClr val="FAF9F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www.aragondefencehub.com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01046" y="82305"/>
              <a:ext cx="1749537" cy="4203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40"/>
                </a:lnSpc>
              </a:pPr>
              <a:r>
                <a:rPr lang="en-US" sz="1800" b="1" spc="18">
                  <a:solidFill>
                    <a:srgbClr val="FAF9F3"/>
                  </a:solidFill>
                  <a:latin typeface="Arial Bold"/>
                  <a:ea typeface="Arial Bold"/>
                  <a:cs typeface="Arial Bold"/>
                  <a:sym typeface="Arial Bold"/>
                </a:rPr>
                <a:t>976702100</a:t>
              </a:r>
            </a:p>
          </p:txBody>
        </p:sp>
        <p:sp>
          <p:nvSpPr>
            <p:cNvPr id="11" name="Freeform 11"/>
            <p:cNvSpPr/>
            <p:nvPr/>
          </p:nvSpPr>
          <p:spPr>
            <a:xfrm rot="5400000">
              <a:off x="3623510" y="581588"/>
              <a:ext cx="548432" cy="548432"/>
            </a:xfrm>
            <a:custGeom>
              <a:avLst/>
              <a:gdLst/>
              <a:ahLst/>
              <a:cxnLst/>
              <a:rect l="l" t="t" r="r" b="b"/>
              <a:pathLst>
                <a:path w="548432" h="548432">
                  <a:moveTo>
                    <a:pt x="0" y="0"/>
                  </a:moveTo>
                  <a:lnTo>
                    <a:pt x="548433" y="0"/>
                  </a:lnTo>
                  <a:lnTo>
                    <a:pt x="548433" y="548433"/>
                  </a:lnTo>
                  <a:lnTo>
                    <a:pt x="0" y="548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0" y="40814"/>
              <a:ext cx="3293310" cy="1260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511"/>
                </a:lnSpc>
              </a:pPr>
              <a:r>
                <a:rPr lang="en-US" sz="3192">
                  <a:solidFill>
                    <a:srgbClr val="FAF9F5"/>
                  </a:solidFill>
                  <a:latin typeface="Arial"/>
                  <a:ea typeface="Arial"/>
                  <a:cs typeface="Arial"/>
                  <a:sym typeface="Arial"/>
                </a:rPr>
                <a:t>Para más información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611949" y="9183721"/>
            <a:ext cx="1793397" cy="398533"/>
          </a:xfrm>
          <a:custGeom>
            <a:avLst/>
            <a:gdLst/>
            <a:ahLst/>
            <a:cxnLst/>
            <a:rect l="l" t="t" r="r" b="b"/>
            <a:pathLst>
              <a:path w="1793397" h="398533">
                <a:moveTo>
                  <a:pt x="0" y="0"/>
                </a:moveTo>
                <a:lnTo>
                  <a:pt x="1793397" y="0"/>
                </a:lnTo>
                <a:lnTo>
                  <a:pt x="1793397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9999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998333" y="9183721"/>
            <a:ext cx="1678032" cy="398533"/>
          </a:xfrm>
          <a:custGeom>
            <a:avLst/>
            <a:gdLst/>
            <a:ahLst/>
            <a:cxnLst/>
            <a:rect l="l" t="t" r="r" b="b"/>
            <a:pathLst>
              <a:path w="1678032" h="398533">
                <a:moveTo>
                  <a:pt x="0" y="0"/>
                </a:moveTo>
                <a:lnTo>
                  <a:pt x="1678032" y="0"/>
                </a:lnTo>
                <a:lnTo>
                  <a:pt x="1678032" y="398533"/>
                </a:lnTo>
                <a:lnTo>
                  <a:pt x="0" y="3985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>
            <a:off x="10112798" y="9090416"/>
            <a:ext cx="1322356" cy="585143"/>
          </a:xfrm>
          <a:custGeom>
            <a:avLst/>
            <a:gdLst/>
            <a:ahLst/>
            <a:cxnLst/>
            <a:rect l="l" t="t" r="r" b="b"/>
            <a:pathLst>
              <a:path w="1322356" h="585143">
                <a:moveTo>
                  <a:pt x="0" y="0"/>
                </a:moveTo>
                <a:lnTo>
                  <a:pt x="1322357" y="0"/>
                </a:lnTo>
                <a:lnTo>
                  <a:pt x="1322357" y="585143"/>
                </a:lnTo>
                <a:lnTo>
                  <a:pt x="0" y="58514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Freeform 16"/>
          <p:cNvSpPr/>
          <p:nvPr/>
        </p:nvSpPr>
        <p:spPr>
          <a:xfrm>
            <a:off x="13028142" y="9093534"/>
            <a:ext cx="1875000" cy="578906"/>
          </a:xfrm>
          <a:custGeom>
            <a:avLst/>
            <a:gdLst/>
            <a:ahLst/>
            <a:cxnLst/>
            <a:rect l="l" t="t" r="r" b="b"/>
            <a:pathLst>
              <a:path w="1875000" h="578906">
                <a:moveTo>
                  <a:pt x="0" y="0"/>
                </a:moveTo>
                <a:lnTo>
                  <a:pt x="1874999" y="0"/>
                </a:lnTo>
                <a:lnTo>
                  <a:pt x="1874999" y="578907"/>
                </a:lnTo>
                <a:lnTo>
                  <a:pt x="0" y="5789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" name="Freeform 17"/>
          <p:cNvSpPr/>
          <p:nvPr/>
        </p:nvSpPr>
        <p:spPr>
          <a:xfrm>
            <a:off x="7269352" y="8977370"/>
            <a:ext cx="1250459" cy="811235"/>
          </a:xfrm>
          <a:custGeom>
            <a:avLst/>
            <a:gdLst/>
            <a:ahLst/>
            <a:cxnLst/>
            <a:rect l="l" t="t" r="r" b="b"/>
            <a:pathLst>
              <a:path w="1250459" h="811235">
                <a:moveTo>
                  <a:pt x="0" y="0"/>
                </a:moveTo>
                <a:lnTo>
                  <a:pt x="1250459" y="0"/>
                </a:lnTo>
                <a:lnTo>
                  <a:pt x="1250459" y="811235"/>
                </a:lnTo>
                <a:lnTo>
                  <a:pt x="0" y="8112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19999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8" name="Group 18"/>
          <p:cNvGrpSpPr/>
          <p:nvPr/>
        </p:nvGrpSpPr>
        <p:grpSpPr>
          <a:xfrm>
            <a:off x="16493816" y="9072062"/>
            <a:ext cx="1179922" cy="621851"/>
            <a:chOff x="0" y="0"/>
            <a:chExt cx="1573229" cy="82913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73229" cy="829134"/>
            </a:xfrm>
            <a:custGeom>
              <a:avLst/>
              <a:gdLst/>
              <a:ahLst/>
              <a:cxnLst/>
              <a:rect l="l" t="t" r="r" b="b"/>
              <a:pathLst>
                <a:path w="1573229" h="829134">
                  <a:moveTo>
                    <a:pt x="0" y="0"/>
                  </a:moveTo>
                  <a:lnTo>
                    <a:pt x="1573229" y="0"/>
                  </a:lnTo>
                  <a:lnTo>
                    <a:pt x="1573229" y="829134"/>
                  </a:lnTo>
                  <a:lnTo>
                    <a:pt x="0" y="829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alphaModFix amt="19999"/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18813" y="15235"/>
              <a:ext cx="749991" cy="796782"/>
            </a:xfrm>
            <a:custGeom>
              <a:avLst/>
              <a:gdLst/>
              <a:ahLst/>
              <a:cxnLst/>
              <a:rect l="l" t="t" r="r" b="b"/>
              <a:pathLst>
                <a:path w="749991" h="796782">
                  <a:moveTo>
                    <a:pt x="0" y="0"/>
                  </a:moveTo>
                  <a:lnTo>
                    <a:pt x="749991" y="0"/>
                  </a:lnTo>
                  <a:lnTo>
                    <a:pt x="749991" y="796782"/>
                  </a:lnTo>
                  <a:lnTo>
                    <a:pt x="0" y="7967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alphaModFix amt="19999"/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2508" t="-1912" r="-97504" b="-2148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611949" y="590557"/>
            <a:ext cx="8532051" cy="226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 b="1">
                <a:solidFill>
                  <a:srgbClr val="FAF9F5"/>
                </a:solidFill>
                <a:latin typeface="Arial Bold"/>
                <a:ea typeface="Arial Bold"/>
                <a:cs typeface="Arial Bold"/>
                <a:sym typeface="Arial Bold"/>
              </a:rPr>
              <a:t>ARAGÓN DEFENCE HUB:</a:t>
            </a:r>
            <a:r>
              <a:rPr lang="en-US" sz="1200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 INNOVACIÓN Y SOSTENIBILIDAD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908993" y="2509302"/>
            <a:ext cx="10776937" cy="2384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4"/>
              </a:lnSpc>
            </a:pPr>
            <a:r>
              <a:rPr lang="en-US" sz="4112">
                <a:solidFill>
                  <a:srgbClr val="5E60CE"/>
                </a:solidFill>
                <a:latin typeface="Arial"/>
                <a:ea typeface="Arial"/>
                <a:cs typeface="Arial"/>
                <a:sym typeface="Arial"/>
              </a:rPr>
              <a:t>Esto es más que un hub: </a:t>
            </a:r>
            <a:r>
              <a:rPr lang="en-US" sz="4112">
                <a:solidFill>
                  <a:srgbClr val="FAF9F5"/>
                </a:solidFill>
                <a:latin typeface="Arial"/>
                <a:ea typeface="Arial"/>
                <a:cs typeface="Arial"/>
                <a:sym typeface="Arial"/>
              </a:rPr>
              <a:t>es el legado que construimos juntos para una España más segura, una industria más fuerte y un mundo más preparado para los desafíos del mañana</a:t>
            </a:r>
          </a:p>
        </p:txBody>
      </p:sp>
      <p:grpSp>
        <p:nvGrpSpPr>
          <p:cNvPr id="23" name="Group 23"/>
          <p:cNvGrpSpPr/>
          <p:nvPr/>
        </p:nvGrpSpPr>
        <p:grpSpPr>
          <a:xfrm rot="1565311">
            <a:off x="13124162" y="1802553"/>
            <a:ext cx="1645134" cy="1645134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9BEE3">
                    <a:alpha val="100000"/>
                  </a:srgbClr>
                </a:gs>
                <a:gs pos="50000">
                  <a:srgbClr val="201E21">
                    <a:alpha val="0"/>
                  </a:srgbClr>
                </a:gs>
                <a:gs pos="100000">
                  <a:srgbClr val="201E21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176534" tIns="176534" rIns="176534" bIns="176534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-7748077">
            <a:off x="3530329" y="4022936"/>
            <a:ext cx="1423515" cy="1423515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7401B8">
                    <a:alpha val="100000"/>
                  </a:srgbClr>
                </a:gs>
                <a:gs pos="50000">
                  <a:srgbClr val="201E21">
                    <a:alpha val="0"/>
                  </a:srgbClr>
                </a:gs>
                <a:gs pos="100000">
                  <a:srgbClr val="201E21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176534" tIns="176534" rIns="176534" bIns="176534" rtlCol="0" anchor="ctr"/>
            <a:lstStyle/>
            <a:p>
              <a:pPr algn="ctr">
                <a:lnSpc>
                  <a:spcPts val="2772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927</Words>
  <Application>Microsoft Macintosh PowerPoint</Application>
  <PresentationFormat>Personalizado</PresentationFormat>
  <Paragraphs>144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Arial Bold</vt:lpstr>
      <vt:lpstr>Arial Nova Bold</vt:lpstr>
      <vt:lpstr>Arial Nova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IAF - Hub Defensa - Reducido</dc:title>
  <cp:lastModifiedBy>Sumun 06</cp:lastModifiedBy>
  <cp:revision>2</cp:revision>
  <dcterms:created xsi:type="dcterms:W3CDTF">2006-08-16T00:00:00Z</dcterms:created>
  <dcterms:modified xsi:type="dcterms:W3CDTF">2025-01-27T10:08:47Z</dcterms:modified>
  <dc:identifier>DAGdYLy_Oec</dc:identifier>
</cp:coreProperties>
</file>